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3"/>
  </p:sldMasterIdLst>
  <p:notesMasterIdLst>
    <p:notesMasterId r:id="rId19"/>
  </p:notesMasterIdLst>
  <p:sldIdLst>
    <p:sldId id="257" r:id="rId4"/>
    <p:sldId id="258" r:id="rId5"/>
    <p:sldId id="260" r:id="rId6"/>
    <p:sldId id="268" r:id="rId7"/>
    <p:sldId id="398" r:id="rId8"/>
    <p:sldId id="373" r:id="rId9"/>
    <p:sldId id="429" r:id="rId10"/>
    <p:sldId id="374" r:id="rId11"/>
    <p:sldId id="442" r:id="rId12"/>
    <p:sldId id="435" r:id="rId13"/>
    <p:sldId id="423" r:id="rId14"/>
    <p:sldId id="424" r:id="rId15"/>
    <p:sldId id="262" r:id="rId16"/>
    <p:sldId id="427" r:id="rId17"/>
    <p:sldId id="44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Шаблоны слайдов" id="{24401F80-F81B-49C3-8D55-70A14F0BF8FF}">
          <p14:sldIdLst>
            <p14:sldId id="258"/>
            <p14:sldId id="260"/>
            <p14:sldId id="268"/>
            <p14:sldId id="398"/>
            <p14:sldId id="373"/>
            <p14:sldId id="429"/>
            <p14:sldId id="374"/>
            <p14:sldId id="442"/>
            <p14:sldId id="435"/>
            <p14:sldId id="423"/>
            <p14:sldId id="424"/>
            <p14:sldId id="262"/>
            <p14:sldId id="427"/>
            <p14:sldId id="440"/>
            <p14:sldId id="257"/>
          </p14:sldIdLst>
        </p14:section>
        <p14:section name="Материалы" id="{0F84D0DE-CEB1-417E-B269-8B3EB04B5FA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9CF"/>
    <a:srgbClr val="695AF2"/>
    <a:srgbClr val="450EAA"/>
    <a:srgbClr val="55D4ED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76" y="80"/>
      </p:cViewPr>
      <p:guideLst>
        <p:guide orient="horz" pos="2160"/>
        <p:guide pos="630"/>
        <p:guide pos="3555"/>
        <p:guide pos="5577"/>
        <p:guide pos="40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3105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  <a:endParaRPr lang="ru-RU" dirty="0"/>
          </a:p>
        </p:txBody>
      </p:sp>
      <p:pic>
        <p:nvPicPr>
          <p:cNvPr id="39" name="Рисунок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/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3105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  <a:endParaRPr lang="ru-RU" sz="1600" b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  <a:endParaRPr lang="ru-RU" dirty="0"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  <a:endParaRPr lang="ru-RU" dirty="0"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  <a:endParaRPr lang="ru-RU" dirty="0"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  <a:endParaRPr lang="ru-RU" dirty="0"/>
          </a:p>
        </p:txBody>
      </p:sp>
      <p:sp>
        <p:nvSpPr>
          <p:cNvPr id="31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  <a:endParaRPr lang="ru-RU" dirty="0"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  <a:endParaRPr lang="ru-RU" dirty="0"/>
          </a:p>
        </p:txBody>
      </p:sp>
      <p:sp>
        <p:nvSpPr>
          <p:cNvPr id="33" name="Овал 32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27" name="Рисунок 7"/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/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/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/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31" name="Прямоугольник 30"/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8" name="图形"/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12185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/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grpSp>
        <p:nvGrpSpPr>
          <p:cNvPr id="57" name="Группа 56"/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/>
            <p:cNvCxnSpPr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/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/>
            <p:cNvCxnSpPr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/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/>
            <p:cNvCxnSpPr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/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/>
            <p:cNvCxnSpPr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/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/>
            <p:cNvCxnSpPr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/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6" name="Текст 74"/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7" name="Текст 74"/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8" name="Текст 74"/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9" name="Текст 74"/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82" name="Овал 81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20" name="Овал 19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22" name="Овал 21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21" name="Овал 20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8" name="Текст 35"/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9" name="Текст 35"/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2" name="Текст 35"/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3" name="Текст 35"/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4" name="Текст 35"/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5" name="Текст 35"/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6" name="Текст 35"/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7" name="Текст 35"/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8" name="Текст 35"/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9" name="Текст 35"/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30" name="Текст 35"/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  <a:endParaRPr lang="ru-RU" dirty="0"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  <a:endParaRPr lang="ru-RU" dirty="0"/>
          </a:p>
        </p:txBody>
      </p:sp>
      <p:sp>
        <p:nvSpPr>
          <p:cNvPr id="153" name="Текст 35"/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  <a:endParaRPr lang="ru-RU" dirty="0"/>
          </a:p>
        </p:txBody>
      </p:sp>
      <p:grpSp>
        <p:nvGrpSpPr>
          <p:cNvPr id="154" name="Группа 15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/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  <a:endParaRPr lang="ru-RU" dirty="0"/>
          </a:p>
        </p:txBody>
      </p:sp>
      <p:sp>
        <p:nvSpPr>
          <p:cNvPr id="190" name="Текст 35"/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  <a:endParaRPr lang="ru-RU" dirty="0"/>
          </a:p>
        </p:txBody>
      </p:sp>
      <p:sp>
        <p:nvSpPr>
          <p:cNvPr id="191" name="Текст 35"/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91" name="Текст 7"/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grpSp>
        <p:nvGrpSpPr>
          <p:cNvPr id="104" name="Группа 10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grpSp>
        <p:nvGrpSpPr>
          <p:cNvPr id="104" name="Группа 10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/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/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" name="Блок-схема: узел 9"/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/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/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/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5" name="Блок-схема: узел 14"/>
          <p:cNvSpPr/>
          <p:nvPr userDrawn="1"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17" name="Рисунок 4"/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31" hasCustomPrompt="1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4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  <a:endParaRPr lang="ru-RU" dirty="0"/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47" name="Текст 35"/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50" name="Текст 35"/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51" name="Текст 35"/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52" name="Текст 35"/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53" name="Текст 35"/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54" name="Текст 35"/>
          <p:cNvSpPr>
            <a:spLocks noGrp="1"/>
          </p:cNvSpPr>
          <p:nvPr>
            <p:ph type="body" sz="quarter" idx="38" hasCustomPrompt="1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55" name="Текст 35"/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grpSp>
        <p:nvGrpSpPr>
          <p:cNvPr id="56" name="Группа 55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grpSp>
        <p:nvGrpSpPr>
          <p:cNvPr id="104" name="Группа 10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/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6" name="Текст 35"/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7" name="Текст 35"/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8" name="Текст 35"/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9" name="Текст 35"/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0" name="Текст 35"/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1" name="Текст 35"/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cxnSp>
        <p:nvCxnSpPr>
          <p:cNvPr id="168" name="Google Shape;2799;p94"/>
          <p:cNvCxnSpPr/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/>
          <p:cNvCxnSpPr/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/>
          <p:cNvCxnSpPr/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/>
          <p:cNvCxnSpPr/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/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grpSp>
        <p:nvGrpSpPr>
          <p:cNvPr id="104" name="Группа 10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/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198" name="Текст 7"/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199" name="Текст 7"/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200" name="Текст 7"/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202" name="Овал 201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3105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  <a:endParaRPr lang="ru-RU" dirty="0"/>
          </a:p>
        </p:txBody>
      </p:sp>
      <p:pic>
        <p:nvPicPr>
          <p:cNvPr id="39" name="Рисунок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/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3105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  <a:endParaRPr lang="ru-RU" sz="1600" b="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" name="Блок-схема: узел 9"/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/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/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/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5" name="Блок-схема: узел 14"/>
          <p:cNvSpPr/>
          <p:nvPr userDrawn="1"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17" name="Рисунок 4"/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31" hasCustomPrompt="1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5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  <a:endParaRPr lang="ru-RU" dirty="0"/>
          </a:p>
        </p:txBody>
      </p:sp>
      <p:sp>
        <p:nvSpPr>
          <p:cNvPr id="4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  <a:endParaRPr lang="ru-RU" dirty="0"/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47" name="Текст 35"/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50" name="Текст 35"/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51" name="Текст 35"/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52" name="Текст 35"/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53" name="Текст 35"/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sp>
        <p:nvSpPr>
          <p:cNvPr id="54" name="Текст 35"/>
          <p:cNvSpPr>
            <a:spLocks noGrp="1"/>
          </p:cNvSpPr>
          <p:nvPr>
            <p:ph type="body" sz="quarter" idx="38" hasCustomPrompt="1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  <a:endParaRPr lang="ru-RU" dirty="0"/>
          </a:p>
          <a:p>
            <a:pPr lvl="0"/>
            <a:r>
              <a:rPr lang="ru-RU" dirty="0"/>
              <a:t>Фамилия</a:t>
            </a:r>
            <a:endParaRPr lang="ru-RU" dirty="0"/>
          </a:p>
        </p:txBody>
      </p:sp>
      <p:sp>
        <p:nvSpPr>
          <p:cNvPr id="55" name="Текст 35"/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780" indent="-144780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  <a:endParaRPr lang="ru-RU" dirty="0"/>
          </a:p>
          <a:p>
            <a:pPr lvl="0"/>
            <a:r>
              <a:rPr lang="en-US" dirty="0"/>
              <a:t>Telegram</a:t>
            </a:r>
            <a:endParaRPr lang="en-US" dirty="0"/>
          </a:p>
          <a:p>
            <a:pPr lvl="0"/>
            <a:r>
              <a:rPr lang="ru-RU" dirty="0"/>
              <a:t>Номер</a:t>
            </a:r>
            <a:endParaRPr lang="ru-RU" dirty="0"/>
          </a:p>
        </p:txBody>
      </p:sp>
      <p:grpSp>
        <p:nvGrpSpPr>
          <p:cNvPr id="56" name="Группа 55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</a:fld>
            <a:endParaRPr lang="ru-RU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/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1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</a:fld>
            <a:endParaRPr lang="ru-RU"/>
          </a:p>
        </p:txBody>
      </p:sp>
      <p:sp>
        <p:nvSpPr>
          <p:cNvPr id="22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grpSp>
        <p:nvGrpSpPr>
          <p:cNvPr id="27" name="Группа 26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4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</a:fld>
            <a:endParaRPr lang="ru-RU"/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grpSp>
        <p:nvGrpSpPr>
          <p:cNvPr id="19" name="Группа 18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560" indent="0">
              <a:buNone/>
              <a:defRPr sz="1265" b="1"/>
            </a:lvl2pPr>
            <a:lvl3pPr marL="578485" indent="0">
              <a:buNone/>
              <a:defRPr sz="1140" b="1"/>
            </a:lvl3pPr>
            <a:lvl4pPr marL="868045" indent="0">
              <a:buNone/>
              <a:defRPr sz="1015" b="1"/>
            </a:lvl4pPr>
            <a:lvl5pPr marL="1157605" indent="0">
              <a:buNone/>
              <a:defRPr sz="1015" b="1"/>
            </a:lvl5pPr>
            <a:lvl6pPr marL="1447165" indent="0">
              <a:buNone/>
              <a:defRPr sz="1015" b="1"/>
            </a:lvl6pPr>
            <a:lvl7pPr marL="1736090" indent="0">
              <a:buNone/>
              <a:defRPr sz="1015" b="1"/>
            </a:lvl7pPr>
            <a:lvl8pPr marL="2025650" indent="0">
              <a:buNone/>
              <a:defRPr sz="1015" b="1"/>
            </a:lvl8pPr>
            <a:lvl9pPr marL="2315210" indent="0">
              <a:buNone/>
              <a:defRPr sz="1015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560" indent="0">
              <a:buNone/>
              <a:defRPr sz="1265" b="1"/>
            </a:lvl2pPr>
            <a:lvl3pPr marL="578485" indent="0">
              <a:buNone/>
              <a:defRPr sz="1140" b="1"/>
            </a:lvl3pPr>
            <a:lvl4pPr marL="868045" indent="0">
              <a:buNone/>
              <a:defRPr sz="1015" b="1"/>
            </a:lvl4pPr>
            <a:lvl5pPr marL="1157605" indent="0">
              <a:buNone/>
              <a:defRPr sz="1015" b="1"/>
            </a:lvl5pPr>
            <a:lvl6pPr marL="1447165" indent="0">
              <a:buNone/>
              <a:defRPr sz="1015" b="1"/>
            </a:lvl6pPr>
            <a:lvl7pPr marL="1736090" indent="0">
              <a:buNone/>
              <a:defRPr sz="1015" b="1"/>
            </a:lvl7pPr>
            <a:lvl8pPr marL="2025650" indent="0">
              <a:buNone/>
              <a:defRPr sz="1015" b="1"/>
            </a:lvl8pPr>
            <a:lvl9pPr marL="2315210" indent="0">
              <a:buNone/>
              <a:defRPr sz="1015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</a:fld>
            <a:endParaRPr lang="ru-RU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</a:fld>
            <a:endParaRPr lang="ru-RU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5"/>
            </a:lvl1pPr>
            <a:lvl2pPr>
              <a:defRPr sz="1520"/>
            </a:lvl2pPr>
            <a:lvl3pPr>
              <a:defRPr sz="1265"/>
            </a:lvl3pPr>
            <a:lvl4pPr>
              <a:defRPr sz="1140"/>
            </a:lvl4pPr>
            <a:lvl5pPr>
              <a:defRPr sz="1140"/>
            </a:lvl5pPr>
            <a:lvl6pPr>
              <a:defRPr sz="1265"/>
            </a:lvl6pPr>
            <a:lvl7pPr>
              <a:defRPr sz="1265"/>
            </a:lvl7pPr>
            <a:lvl8pPr>
              <a:defRPr sz="1265"/>
            </a:lvl8pPr>
            <a:lvl9pPr>
              <a:defRPr sz="1265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560" indent="0">
              <a:buNone/>
              <a:defRPr sz="885"/>
            </a:lvl2pPr>
            <a:lvl3pPr marL="578485" indent="0">
              <a:buNone/>
              <a:defRPr sz="760"/>
            </a:lvl3pPr>
            <a:lvl4pPr marL="868045" indent="0">
              <a:buNone/>
              <a:defRPr sz="630"/>
            </a:lvl4pPr>
            <a:lvl5pPr marL="1157605" indent="0">
              <a:buNone/>
              <a:defRPr sz="630"/>
            </a:lvl5pPr>
            <a:lvl6pPr marL="1447165" indent="0">
              <a:buNone/>
              <a:defRPr sz="630"/>
            </a:lvl6pPr>
            <a:lvl7pPr marL="1736090" indent="0">
              <a:buNone/>
              <a:defRPr sz="630"/>
            </a:lvl7pPr>
            <a:lvl8pPr marL="2025650" indent="0">
              <a:buNone/>
              <a:defRPr sz="630"/>
            </a:lvl8pPr>
            <a:lvl9pPr marL="2315210" indent="0">
              <a:buNone/>
              <a:defRPr sz="63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</a:fld>
            <a:endParaRPr lang="ru-RU"/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1" name="Овал 10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560" indent="0">
              <a:buNone/>
              <a:defRPr sz="1775"/>
            </a:lvl2pPr>
            <a:lvl3pPr marL="578485" indent="0">
              <a:buNone/>
              <a:defRPr sz="1520"/>
            </a:lvl3pPr>
            <a:lvl4pPr marL="868045" indent="0">
              <a:buNone/>
              <a:defRPr sz="1265"/>
            </a:lvl4pPr>
            <a:lvl5pPr marL="1157605" indent="0">
              <a:buNone/>
              <a:defRPr sz="1265"/>
            </a:lvl5pPr>
            <a:lvl6pPr marL="1447165" indent="0">
              <a:buNone/>
              <a:defRPr sz="1265"/>
            </a:lvl6pPr>
            <a:lvl7pPr marL="1736090" indent="0">
              <a:buNone/>
              <a:defRPr sz="1265"/>
            </a:lvl7pPr>
            <a:lvl8pPr marL="2025650" indent="0">
              <a:buNone/>
              <a:defRPr sz="1265"/>
            </a:lvl8pPr>
            <a:lvl9pPr marL="2315210" indent="0">
              <a:buNone/>
              <a:defRPr sz="1265"/>
            </a:lvl9pPr>
          </a:lstStyle>
          <a:p>
            <a:r>
              <a:rPr lang="ru-RU"/>
              <a:t>Вставка рисунка</a:t>
            </a: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7" name="Овал 16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grpSp>
        <p:nvGrpSpPr>
          <p:cNvPr id="19" name="Группа 18"/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/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  <a:endParaRPr lang="ru-RU" dirty="0"/>
          </a:p>
        </p:txBody>
      </p:sp>
      <p:sp>
        <p:nvSpPr>
          <p:cNvPr id="28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  <a:endParaRPr lang="ru-RU" dirty="0"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  <a:endParaRPr lang="ru-RU" dirty="0"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  <a:endParaRPr lang="ru-RU" dirty="0"/>
          </a:p>
        </p:txBody>
      </p:sp>
      <p:sp>
        <p:nvSpPr>
          <p:cNvPr id="31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  <a:endParaRPr lang="ru-RU" dirty="0"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  <a:endParaRPr lang="ru-RU" dirty="0"/>
          </a:p>
        </p:txBody>
      </p:sp>
      <p:sp>
        <p:nvSpPr>
          <p:cNvPr id="33" name="Овал 32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27" name="Рисунок 7"/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/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/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/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31" name="Прямоугольник 30"/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8" name="图形"/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defTabSz="12185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/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grpSp>
        <p:nvGrpSpPr>
          <p:cNvPr id="57" name="Группа 56"/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/>
            <p:cNvCxnSpPr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/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/>
            <p:cNvCxnSpPr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/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/>
            <p:cNvCxnSpPr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/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/>
            <p:cNvCxnSpPr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/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/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/>
            <p:cNvCxnSpPr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/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6" name="Текст 74"/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7" name="Текст 74"/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8" name="Текст 74"/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9" name="Текст 74"/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82" name="Овал 81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20" name="Овал 19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22" name="Овал 21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1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2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6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7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8" name="Текст 35"/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9" name="Текст 35"/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21" name="Овал 20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8" name="Текст 35"/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9" name="Текст 35"/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2" name="Текст 35"/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3" name="Текст 35"/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4" name="Текст 35"/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5" name="Текст 35"/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6" name="Текст 35"/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7" name="Текст 35"/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8" name="Текст 35"/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79" name="Текст 35"/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30" name="Текст 35"/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  <a:endParaRPr lang="ru-RU" dirty="0"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  <a:endParaRPr lang="ru-RU" dirty="0"/>
          </a:p>
        </p:txBody>
      </p:sp>
      <p:sp>
        <p:nvSpPr>
          <p:cNvPr id="153" name="Текст 35"/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  <a:endParaRPr lang="ru-RU" dirty="0"/>
          </a:p>
        </p:txBody>
      </p:sp>
      <p:grpSp>
        <p:nvGrpSpPr>
          <p:cNvPr id="154" name="Группа 15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/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  <a:endParaRPr lang="ru-RU" dirty="0"/>
          </a:p>
        </p:txBody>
      </p:sp>
      <p:sp>
        <p:nvSpPr>
          <p:cNvPr id="190" name="Текст 35"/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  <a:endParaRPr lang="ru-RU" dirty="0"/>
          </a:p>
        </p:txBody>
      </p:sp>
      <p:sp>
        <p:nvSpPr>
          <p:cNvPr id="191" name="Текст 35"/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/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1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</a:fld>
            <a:endParaRPr lang="ru-RU"/>
          </a:p>
        </p:txBody>
      </p:sp>
      <p:sp>
        <p:nvSpPr>
          <p:cNvPr id="22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grpSp>
        <p:nvGrpSpPr>
          <p:cNvPr id="27" name="Группа 26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91" name="Текст 7"/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grpSp>
        <p:nvGrpSpPr>
          <p:cNvPr id="104" name="Группа 10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/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grpSp>
        <p:nvGrpSpPr>
          <p:cNvPr id="104" name="Группа 10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/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/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0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grpSp>
        <p:nvGrpSpPr>
          <p:cNvPr id="104" name="Группа 10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/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6" name="Текст 35"/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7" name="Текст 35"/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8" name="Текст 35"/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49" name="Текст 35"/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0" name="Текст 35"/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1" name="Текст 35"/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152" name="Текст 35"/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cxnSp>
        <p:nvCxnSpPr>
          <p:cNvPr id="168" name="Google Shape;2799;p94"/>
          <p:cNvCxnSpPr/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/>
          <p:cNvCxnSpPr/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/>
          <p:cNvCxnSpPr/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/>
          <p:cNvCxnSpPr/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/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grpSp>
        <p:nvGrpSpPr>
          <p:cNvPr id="104" name="Группа 103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/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198" name="Текст 7"/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199" name="Текст 7"/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200" name="Текст 7"/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202" name="Овал 201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4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</a:fld>
            <a:endParaRPr lang="ru-RU"/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grpSp>
        <p:nvGrpSpPr>
          <p:cNvPr id="19" name="Группа 18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560" indent="0">
              <a:buNone/>
              <a:defRPr sz="1265" b="1"/>
            </a:lvl2pPr>
            <a:lvl3pPr marL="578485" indent="0">
              <a:buNone/>
              <a:defRPr sz="1140" b="1"/>
            </a:lvl3pPr>
            <a:lvl4pPr marL="868045" indent="0">
              <a:buNone/>
              <a:defRPr sz="1015" b="1"/>
            </a:lvl4pPr>
            <a:lvl5pPr marL="1157605" indent="0">
              <a:buNone/>
              <a:defRPr sz="1015" b="1"/>
            </a:lvl5pPr>
            <a:lvl6pPr marL="1447165" indent="0">
              <a:buNone/>
              <a:defRPr sz="1015" b="1"/>
            </a:lvl6pPr>
            <a:lvl7pPr marL="1736090" indent="0">
              <a:buNone/>
              <a:defRPr sz="1015" b="1"/>
            </a:lvl7pPr>
            <a:lvl8pPr marL="2025650" indent="0">
              <a:buNone/>
              <a:defRPr sz="1015" b="1"/>
            </a:lvl8pPr>
            <a:lvl9pPr marL="2315210" indent="0">
              <a:buNone/>
              <a:defRPr sz="1015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560" indent="0">
              <a:buNone/>
              <a:defRPr sz="1265" b="1"/>
            </a:lvl2pPr>
            <a:lvl3pPr marL="578485" indent="0">
              <a:buNone/>
              <a:defRPr sz="1140" b="1"/>
            </a:lvl3pPr>
            <a:lvl4pPr marL="868045" indent="0">
              <a:buNone/>
              <a:defRPr sz="1015" b="1"/>
            </a:lvl4pPr>
            <a:lvl5pPr marL="1157605" indent="0">
              <a:buNone/>
              <a:defRPr sz="1015" b="1"/>
            </a:lvl5pPr>
            <a:lvl6pPr marL="1447165" indent="0">
              <a:buNone/>
              <a:defRPr sz="1015" b="1"/>
            </a:lvl6pPr>
            <a:lvl7pPr marL="1736090" indent="0">
              <a:buNone/>
              <a:defRPr sz="1015" b="1"/>
            </a:lvl7pPr>
            <a:lvl8pPr marL="2025650" indent="0">
              <a:buNone/>
              <a:defRPr sz="1015" b="1"/>
            </a:lvl8pPr>
            <a:lvl9pPr marL="2315210" indent="0">
              <a:buNone/>
              <a:defRPr sz="1015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</a:fld>
            <a:endParaRPr lang="ru-RU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5"/>
            </a:lvl1pPr>
            <a:lvl2pPr>
              <a:defRPr sz="1520"/>
            </a:lvl2pPr>
            <a:lvl3pPr>
              <a:defRPr sz="1265"/>
            </a:lvl3pPr>
            <a:lvl4pPr>
              <a:defRPr sz="1140"/>
            </a:lvl4pPr>
            <a:lvl5pPr>
              <a:defRPr sz="1140"/>
            </a:lvl5pPr>
            <a:lvl6pPr>
              <a:defRPr sz="1265"/>
            </a:lvl6pPr>
            <a:lvl7pPr>
              <a:defRPr sz="1265"/>
            </a:lvl7pPr>
            <a:lvl8pPr>
              <a:defRPr sz="1265"/>
            </a:lvl8pPr>
            <a:lvl9pPr>
              <a:defRPr sz="1265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560" indent="0">
              <a:buNone/>
              <a:defRPr sz="885"/>
            </a:lvl2pPr>
            <a:lvl3pPr marL="578485" indent="0">
              <a:buNone/>
              <a:defRPr sz="760"/>
            </a:lvl3pPr>
            <a:lvl4pPr marL="868045" indent="0">
              <a:buNone/>
              <a:defRPr sz="630"/>
            </a:lvl4pPr>
            <a:lvl5pPr marL="1157605" indent="0">
              <a:buNone/>
              <a:defRPr sz="630"/>
            </a:lvl5pPr>
            <a:lvl6pPr marL="1447165" indent="0">
              <a:buNone/>
              <a:defRPr sz="630"/>
            </a:lvl6pPr>
            <a:lvl7pPr marL="1736090" indent="0">
              <a:buNone/>
              <a:defRPr sz="630"/>
            </a:lvl7pPr>
            <a:lvl8pPr marL="2025650" indent="0">
              <a:buNone/>
              <a:defRPr sz="630"/>
            </a:lvl8pPr>
            <a:lvl9pPr marL="2315210" indent="0">
              <a:buNone/>
              <a:defRPr sz="63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</a:fld>
            <a:endParaRPr lang="ru-RU"/>
          </a:p>
        </p:txBody>
      </p:sp>
      <p:sp>
        <p:nvSpPr>
          <p:cNvPr id="9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11" name="Овал 10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/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560" indent="0">
              <a:buNone/>
              <a:defRPr sz="1775"/>
            </a:lvl2pPr>
            <a:lvl3pPr marL="578485" indent="0">
              <a:buNone/>
              <a:defRPr sz="1520"/>
            </a:lvl3pPr>
            <a:lvl4pPr marL="868045" indent="0">
              <a:buNone/>
              <a:defRPr sz="1265"/>
            </a:lvl4pPr>
            <a:lvl5pPr marL="1157605" indent="0">
              <a:buNone/>
              <a:defRPr sz="1265"/>
            </a:lvl5pPr>
            <a:lvl6pPr marL="1447165" indent="0">
              <a:buNone/>
              <a:defRPr sz="1265"/>
            </a:lvl6pPr>
            <a:lvl7pPr marL="1736090" indent="0">
              <a:buNone/>
              <a:defRPr sz="1265"/>
            </a:lvl7pPr>
            <a:lvl8pPr marL="2025650" indent="0">
              <a:buNone/>
              <a:defRPr sz="1265"/>
            </a:lvl8pPr>
            <a:lvl9pPr marL="2315210" indent="0">
              <a:buNone/>
              <a:defRPr sz="1265"/>
            </a:lvl9pPr>
          </a:lstStyle>
          <a:p>
            <a:r>
              <a:rPr lang="ru-RU"/>
              <a:t>Вставка рисунка</a:t>
            </a: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17" name="Овал 16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grpSp>
        <p:nvGrpSpPr>
          <p:cNvPr id="19" name="Группа 18"/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/>
            <p:cNvCxnSpPr/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algn="l" defTabSz="578485" rtl="0" eaLnBrk="1" latinLnBrk="0" hangingPunct="1">
        <a:lnSpc>
          <a:spcPct val="90000"/>
        </a:lnSpc>
        <a:spcBef>
          <a:spcPct val="0"/>
        </a:spcBef>
        <a:buNone/>
        <a:defRPr sz="1995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780" indent="-144780" algn="l" defTabSz="578485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45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34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7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265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995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5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905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385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905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31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6pPr>
      <a:lvl7pPr marL="188087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7pPr>
      <a:lvl8pPr marL="217043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8pPr>
      <a:lvl9pPr marL="245999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1pPr>
      <a:lvl2pPr marL="28956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2pPr>
      <a:lvl3pPr marL="57848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3pPr>
      <a:lvl4pPr marL="86804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5pPr>
      <a:lvl6pPr marL="144716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6pPr>
      <a:lvl7pPr marL="173609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7pPr>
      <a:lvl8pPr marL="202565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8pPr>
      <a:lvl9pPr marL="231521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</a:fld>
            <a:endParaRPr lang="ru-RU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/>
            <p:cNvCxnSpPr/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/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/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/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/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/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/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/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/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/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/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/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/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/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/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/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/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/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/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/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/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/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/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/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/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/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/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/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/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/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hdr="0" ftr="0" dt="0"/>
  <p:txStyles>
    <p:titleStyle>
      <a:lvl1pPr algn="l" defTabSz="578485" rtl="0" eaLnBrk="1" latinLnBrk="0" hangingPunct="1">
        <a:lnSpc>
          <a:spcPct val="90000"/>
        </a:lnSpc>
        <a:spcBef>
          <a:spcPct val="0"/>
        </a:spcBef>
        <a:buNone/>
        <a:defRPr sz="1995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780" indent="-144780" algn="l" defTabSz="578485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45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34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7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265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995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5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905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385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905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31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6pPr>
      <a:lvl7pPr marL="188087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7pPr>
      <a:lvl8pPr marL="217043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8pPr>
      <a:lvl9pPr marL="2459990" indent="-144780" algn="l" defTabSz="57848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1pPr>
      <a:lvl2pPr marL="28956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2pPr>
      <a:lvl3pPr marL="57848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3pPr>
      <a:lvl4pPr marL="86804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5pPr>
      <a:lvl6pPr marL="1447165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6pPr>
      <a:lvl7pPr marL="173609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7pPr>
      <a:lvl8pPr marL="202565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8pPr>
      <a:lvl9pPr marL="2315210" algn="l" defTabSz="578485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Extreme DS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0" y="5149850"/>
            <a:ext cx="8930640" cy="1074420"/>
          </a:xfrm>
        </p:spPr>
        <p:txBody>
          <a:bodyPr>
            <a:normAutofit lnSpcReduction="10000"/>
          </a:bodyPr>
          <a:lstStyle/>
          <a:p>
            <a:r>
              <a:rPr lang="en-US" altLang="ru-RU" dirty="0">
                <a:sym typeface="+mn-ea"/>
              </a:rPr>
              <a:t>10. </a:t>
            </a:r>
            <a:r>
              <a:rPr lang="ru-RU" altLang="ru-RU" dirty="0">
                <a:sym typeface="+mn-ea"/>
              </a:rPr>
              <a:t>Сервис прогнозирования работ</a:t>
            </a:r>
            <a:endParaRPr lang="ru-RU" altLang="ru-RU" dirty="0"/>
          </a:p>
          <a:p>
            <a:r>
              <a:rPr lang="ru-RU" altLang="ru-RU" dirty="0">
                <a:sym typeface="+mn-ea"/>
              </a:rPr>
              <a:t>     по содержанию и ремонту объектов</a:t>
            </a:r>
            <a:endParaRPr lang="ru-RU" altLang="ru-RU" dirty="0"/>
          </a:p>
          <a:p>
            <a:r>
              <a:rPr lang="ru-RU" altLang="ru-RU" dirty="0">
                <a:sym typeface="+mn-ea"/>
              </a:rPr>
              <a:t>     городского хозяйства</a:t>
            </a:r>
            <a:endParaRPr lang="ru-RU" altLang="ru-RU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grpSp>
        <p:nvGrpSpPr>
          <p:cNvPr id="623" name="Группа 622"/>
          <p:cNvGrpSpPr/>
          <p:nvPr/>
        </p:nvGrpSpPr>
        <p:grpSpPr>
          <a:xfrm>
            <a:off x="815340" y="3018155"/>
            <a:ext cx="4705350" cy="821055"/>
            <a:chOff x="12192000" y="1510560"/>
            <a:chExt cx="3690529" cy="643853"/>
          </a:xfrm>
        </p:grpSpPr>
        <p:pic>
          <p:nvPicPr>
            <p:cNvPr id="628" name="Рисунок 6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0" y="1510560"/>
              <a:ext cx="2014044" cy="643853"/>
            </a:xfrm>
            <a:prstGeom prst="rect">
              <a:avLst/>
            </a:prstGeom>
          </p:spPr>
        </p:pic>
        <p:pic>
          <p:nvPicPr>
            <p:cNvPr id="626" name="Рисунок 6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8485" y="1510560"/>
              <a:ext cx="2014044" cy="643853"/>
            </a:xfrm>
            <a:prstGeom prst="rect">
              <a:avLst/>
            </a:prstGeom>
          </p:spPr>
        </p:pic>
      </p:grpSp>
      <p:pic>
        <p:nvPicPr>
          <p:cNvPr id="2" name="Picture Placeholder 1" descr="10 задача_streetlamp"/>
          <p:cNvPicPr>
            <a:picLocks noChangeAspect="1"/>
          </p:cNvPicPr>
          <p:nvPr>
            <p:ph type="pic" sz="quarter" idx="10"/>
          </p:nvPr>
        </p:nvPicPr>
        <p:blipFill>
          <a:blip r:embed="rId4"/>
          <a:stretch>
            <a:fillRect/>
          </a:stretch>
        </p:blipFill>
        <p:spPr>
          <a:xfrm>
            <a:off x="6652260" y="907415"/>
            <a:ext cx="5399405" cy="53994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Предсказание для ул. Новокосинская, дом 51 корпус 2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242570"/>
            <a:ext cx="1363345" cy="17843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0345" y="1469390"/>
            <a:ext cx="3765550" cy="5184775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39"/>
          </p:nvPr>
        </p:nvSpPr>
        <p:spPr>
          <a:xfrm>
            <a:off x="315595" y="1016000"/>
            <a:ext cx="3798570" cy="52133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altLang="ru-RU" sz="1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UNOM 16566</a:t>
            </a:r>
            <a:endParaRPr lang="en-US" altLang="ru-RU" sz="1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220" y="1469390"/>
            <a:ext cx="7741920" cy="5185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120" y="4189730"/>
            <a:ext cx="4351020" cy="19958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7"/>
          <p:cNvSpPr>
            <a:spLocks noGrp="1"/>
          </p:cNvSpPr>
          <p:nvPr/>
        </p:nvSpPr>
        <p:spPr>
          <a:xfrm>
            <a:off x="7383780" y="1174750"/>
            <a:ext cx="4300855" cy="245110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ru-RU">
                <a:sym typeface="+mn-ea"/>
              </a:rPr>
              <a:t>Frontend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/>
        </p:nvSpPr>
        <p:spPr>
          <a:xfrm>
            <a:off x="7404100" y="3872230"/>
            <a:ext cx="4300855" cy="245110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>
                <a:sym typeface="+mn-ea"/>
              </a:rPr>
              <a:t>Модель</a:t>
            </a:r>
            <a:endParaRPr lang="ru-RU" altLang="en-US">
              <a:sym typeface="+mn-ea"/>
            </a:endParaRPr>
          </a:p>
        </p:txBody>
      </p:sp>
      <p:sp>
        <p:nvSpPr>
          <p:cNvPr id="5" name="Текст 7"/>
          <p:cNvSpPr>
            <a:spLocks noGrp="1"/>
          </p:cNvSpPr>
          <p:nvPr/>
        </p:nvSpPr>
        <p:spPr>
          <a:xfrm>
            <a:off x="1783715" y="3872230"/>
            <a:ext cx="4300855" cy="266573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ru-RU">
                <a:sym typeface="+mn-ea"/>
              </a:rPr>
              <a:t>Backend</a:t>
            </a:r>
            <a:endParaRPr lang="ru-RU"/>
          </a:p>
        </p:txBody>
      </p:sp>
      <p:sp>
        <p:nvSpPr>
          <p:cNvPr id="3" name="Текст 7"/>
          <p:cNvSpPr>
            <a:spLocks noGrp="1"/>
          </p:cNvSpPr>
          <p:nvPr/>
        </p:nvSpPr>
        <p:spPr>
          <a:xfrm>
            <a:off x="1783715" y="1239520"/>
            <a:ext cx="4300855" cy="245110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ym typeface="+mn-ea"/>
              </a:rPr>
              <a:t>Storage</a:t>
            </a: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Масштабирование решения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10" y="281305"/>
            <a:ext cx="2217600" cy="290310"/>
          </a:xfrm>
          <a:prstGeom prst="rect">
            <a:avLst/>
          </a:prstGeom>
        </p:spPr>
      </p:pic>
      <p:grpSp>
        <p:nvGrpSpPr>
          <p:cNvPr id="18" name="Группа 13"/>
          <p:cNvGrpSpPr/>
          <p:nvPr/>
        </p:nvGrpSpPr>
        <p:grpSpPr>
          <a:xfrm>
            <a:off x="387951" y="3691630"/>
            <a:ext cx="913651" cy="913651"/>
            <a:chOff x="6031523" y="2539484"/>
            <a:chExt cx="1140417" cy="1140417"/>
          </a:xfrm>
        </p:grpSpPr>
        <p:sp>
          <p:nvSpPr>
            <p:cNvPr id="19" name="Овал 14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0" name="Овал 15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1" name="Овал 16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2</a:t>
              </a:r>
              <a:endParaRPr lang="ru-RU" sz="2000" dirty="0"/>
            </a:p>
          </p:txBody>
        </p:sp>
      </p:grpSp>
      <p:grpSp>
        <p:nvGrpSpPr>
          <p:cNvPr id="22" name="Группа 17"/>
          <p:cNvGrpSpPr/>
          <p:nvPr/>
        </p:nvGrpSpPr>
        <p:grpSpPr>
          <a:xfrm>
            <a:off x="388384" y="1239260"/>
            <a:ext cx="913651" cy="913651"/>
            <a:chOff x="6031523" y="2539484"/>
            <a:chExt cx="1140417" cy="1140417"/>
          </a:xfrm>
        </p:grpSpPr>
        <p:sp>
          <p:nvSpPr>
            <p:cNvPr id="23" name="Овал 18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4" name="Овал 19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6" name="Овал 20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1</a:t>
              </a:r>
              <a:endParaRPr lang="ru-RU" sz="2000" dirty="0"/>
            </a:p>
          </p:txBody>
        </p:sp>
      </p:grpSp>
      <p:grpSp>
        <p:nvGrpSpPr>
          <p:cNvPr id="27" name="Группа 21"/>
          <p:cNvGrpSpPr/>
          <p:nvPr/>
        </p:nvGrpSpPr>
        <p:grpSpPr>
          <a:xfrm>
            <a:off x="6244123" y="1239260"/>
            <a:ext cx="913651" cy="913651"/>
            <a:chOff x="6031523" y="2539484"/>
            <a:chExt cx="1140417" cy="1140417"/>
          </a:xfrm>
        </p:grpSpPr>
        <p:sp>
          <p:nvSpPr>
            <p:cNvPr id="28" name="Овал 22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 dirty="0"/>
            </a:p>
          </p:txBody>
        </p:sp>
        <p:sp>
          <p:nvSpPr>
            <p:cNvPr id="29" name="Овал 23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0" name="Овал 24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3</a:t>
              </a:r>
              <a:endParaRPr lang="ru-RU" sz="2000" dirty="0"/>
            </a:p>
          </p:txBody>
        </p:sp>
      </p:grpSp>
      <p:grpSp>
        <p:nvGrpSpPr>
          <p:cNvPr id="31" name="Группа 25"/>
          <p:cNvGrpSpPr/>
          <p:nvPr/>
        </p:nvGrpSpPr>
        <p:grpSpPr>
          <a:xfrm>
            <a:off x="6244325" y="3690360"/>
            <a:ext cx="913651" cy="913651"/>
            <a:chOff x="6031523" y="2539484"/>
            <a:chExt cx="1140417" cy="1140417"/>
          </a:xfrm>
        </p:grpSpPr>
        <p:sp>
          <p:nvSpPr>
            <p:cNvPr id="32" name="Овал 26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3" name="Овал 27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4" name="Овал 28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4</a:t>
              </a:r>
              <a:endParaRPr lang="ru-RU" sz="2000" dirty="0"/>
            </a:p>
          </p:txBody>
        </p:sp>
      </p:grpSp>
      <p:sp>
        <p:nvSpPr>
          <p:cNvPr id="109" name="Текст 8"/>
          <p:cNvSpPr>
            <a:spLocks noGrp="1"/>
          </p:cNvSpPr>
          <p:nvPr>
            <p:ph type="body" sz="quarter" idx="33"/>
          </p:nvPr>
        </p:nvSpPr>
        <p:spPr>
          <a:xfrm>
            <a:off x="1885950" y="4389755"/>
            <a:ext cx="3985260" cy="1762125"/>
          </a:xfrm>
        </p:spPr>
        <p:txBody>
          <a:bodyPr>
            <a:norm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переход на </a:t>
            </a:r>
            <a:r>
              <a:rPr lang="en-US" sz="1300">
                <a:solidFill>
                  <a:schemeClr val="bg1"/>
                </a:solidFill>
              </a:rPr>
              <a:t>ORM</a:t>
            </a:r>
            <a:endParaRPr lang="en-US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реализация ассинхронности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13" name="Текст 8"/>
          <p:cNvSpPr>
            <a:spLocks noGrp="1"/>
          </p:cNvSpPr>
          <p:nvPr/>
        </p:nvSpPr>
        <p:spPr>
          <a:xfrm>
            <a:off x="1885950" y="1736725"/>
            <a:ext cx="4058920" cy="195453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возможность масштабирование базы данных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реализация хранения данных пользователей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распределенное хранение данных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15" name="Текст 8"/>
          <p:cNvSpPr>
            <a:spLocks noGrp="1"/>
          </p:cNvSpPr>
          <p:nvPr/>
        </p:nvSpPr>
        <p:spPr>
          <a:xfrm>
            <a:off x="7671435" y="4391025"/>
            <a:ext cx="3832860" cy="176085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реализация дообучения модели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17" name="Текст 8"/>
          <p:cNvSpPr>
            <a:spLocks noGrp="1"/>
          </p:cNvSpPr>
          <p:nvPr/>
        </p:nvSpPr>
        <p:spPr>
          <a:xfrm>
            <a:off x="7576185" y="1663700"/>
            <a:ext cx="3991610" cy="184785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учет пользовательского опыта</a:t>
            </a:r>
            <a:r>
              <a:rPr lang="en-US" sz="1300">
                <a:solidFill>
                  <a:schemeClr val="bg1"/>
                </a:solidFill>
              </a:rPr>
              <a:t>UX/UL</a:t>
            </a:r>
            <a:endParaRPr lang="en-US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300">
                <a:solidFill>
                  <a:schemeClr val="bg1"/>
                </a:solidFill>
              </a:rPr>
              <a:t>полноценная </a:t>
            </a:r>
            <a:r>
              <a:rPr lang="en-US" altLang="en-US" sz="1300">
                <a:solidFill>
                  <a:schemeClr val="bg1"/>
                </a:solidFill>
              </a:rPr>
              <a:t>Html </a:t>
            </a:r>
            <a:r>
              <a:rPr lang="ru-RU" altLang="en-US" sz="1300">
                <a:solidFill>
                  <a:schemeClr val="bg1"/>
                </a:solidFill>
              </a:rPr>
              <a:t>верстка</a:t>
            </a:r>
            <a:endParaRPr lang="ru-RU" altLang="en-US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300">
                <a:solidFill>
                  <a:schemeClr val="bg1"/>
                </a:solidFill>
              </a:rPr>
              <a:t>вывод аналитических графиков и таблиц</a:t>
            </a:r>
            <a:endParaRPr lang="ru-RU" altLang="en-US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300">
                <a:solidFill>
                  <a:schemeClr val="bg1"/>
                </a:solidFill>
              </a:rPr>
              <a:t>создание личного кабинета</a:t>
            </a:r>
            <a:endParaRPr lang="ru-RU" altLang="en-US" sz="13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7"/>
          <p:cNvSpPr>
            <a:spLocks noGrp="1"/>
          </p:cNvSpPr>
          <p:nvPr/>
        </p:nvSpPr>
        <p:spPr>
          <a:xfrm>
            <a:off x="1657350" y="3739515"/>
            <a:ext cx="4300855" cy="245110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ru-RU">
                <a:sym typeface="+mn-ea"/>
              </a:rPr>
              <a:t>Frontend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/>
        </p:nvSpPr>
        <p:spPr>
          <a:xfrm>
            <a:off x="7713980" y="3739515"/>
            <a:ext cx="4300855" cy="113855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>
                <a:sym typeface="+mn-ea"/>
              </a:rPr>
              <a:t>Модель</a:t>
            </a:r>
            <a:endParaRPr lang="ru-RU" altLang="en-US">
              <a:sym typeface="+mn-ea"/>
            </a:endParaRPr>
          </a:p>
        </p:txBody>
      </p:sp>
      <p:sp>
        <p:nvSpPr>
          <p:cNvPr id="5" name="Текст 7"/>
          <p:cNvSpPr>
            <a:spLocks noGrp="1"/>
          </p:cNvSpPr>
          <p:nvPr/>
        </p:nvSpPr>
        <p:spPr>
          <a:xfrm>
            <a:off x="7555865" y="1256665"/>
            <a:ext cx="4300855" cy="89662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ru-RU">
                <a:sym typeface="+mn-ea"/>
              </a:rPr>
              <a:t>Backend</a:t>
            </a:r>
            <a:endParaRPr lang="ru-RU"/>
          </a:p>
        </p:txBody>
      </p:sp>
      <p:sp>
        <p:nvSpPr>
          <p:cNvPr id="3" name="Текст 7"/>
          <p:cNvSpPr>
            <a:spLocks noGrp="1"/>
          </p:cNvSpPr>
          <p:nvPr/>
        </p:nvSpPr>
        <p:spPr>
          <a:xfrm>
            <a:off x="1783715" y="1239520"/>
            <a:ext cx="4300855" cy="91376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ym typeface="+mn-ea"/>
              </a:rPr>
              <a:t>Storage</a:t>
            </a: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Сопроводительная документация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10" y="281305"/>
            <a:ext cx="2217600" cy="290310"/>
          </a:xfrm>
          <a:prstGeom prst="rect">
            <a:avLst/>
          </a:prstGeom>
        </p:spPr>
      </p:pic>
      <p:grpSp>
        <p:nvGrpSpPr>
          <p:cNvPr id="18" name="Группа 13"/>
          <p:cNvGrpSpPr/>
          <p:nvPr/>
        </p:nvGrpSpPr>
        <p:grpSpPr>
          <a:xfrm>
            <a:off x="347311" y="3697345"/>
            <a:ext cx="913651" cy="913651"/>
            <a:chOff x="6031523" y="2539484"/>
            <a:chExt cx="1140417" cy="1140417"/>
          </a:xfrm>
        </p:grpSpPr>
        <p:sp>
          <p:nvSpPr>
            <p:cNvPr id="19" name="Овал 14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0" name="Овал 15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1" name="Овал 16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2</a:t>
              </a:r>
              <a:endParaRPr lang="ru-RU" sz="2000" dirty="0"/>
            </a:p>
          </p:txBody>
        </p:sp>
      </p:grpSp>
      <p:grpSp>
        <p:nvGrpSpPr>
          <p:cNvPr id="22" name="Группа 17"/>
          <p:cNvGrpSpPr/>
          <p:nvPr/>
        </p:nvGrpSpPr>
        <p:grpSpPr>
          <a:xfrm>
            <a:off x="388384" y="1239260"/>
            <a:ext cx="913651" cy="913651"/>
            <a:chOff x="6031523" y="2539484"/>
            <a:chExt cx="1140417" cy="1140417"/>
          </a:xfrm>
        </p:grpSpPr>
        <p:sp>
          <p:nvSpPr>
            <p:cNvPr id="23" name="Овал 18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4" name="Овал 19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6" name="Овал 20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1</a:t>
              </a:r>
              <a:endParaRPr lang="ru-RU" sz="2000" dirty="0"/>
            </a:p>
          </p:txBody>
        </p:sp>
      </p:grpSp>
      <p:grpSp>
        <p:nvGrpSpPr>
          <p:cNvPr id="27" name="Группа 21"/>
          <p:cNvGrpSpPr/>
          <p:nvPr/>
        </p:nvGrpSpPr>
        <p:grpSpPr>
          <a:xfrm>
            <a:off x="6529238" y="1239260"/>
            <a:ext cx="913651" cy="913651"/>
            <a:chOff x="6031523" y="2539484"/>
            <a:chExt cx="1140417" cy="1140417"/>
          </a:xfrm>
        </p:grpSpPr>
        <p:sp>
          <p:nvSpPr>
            <p:cNvPr id="28" name="Овал 22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 dirty="0"/>
            </a:p>
          </p:txBody>
        </p:sp>
        <p:sp>
          <p:nvSpPr>
            <p:cNvPr id="29" name="Овал 23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0" name="Овал 24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3</a:t>
              </a:r>
              <a:endParaRPr lang="ru-RU" sz="2000" dirty="0"/>
            </a:p>
          </p:txBody>
        </p:sp>
      </p:grpSp>
      <p:grpSp>
        <p:nvGrpSpPr>
          <p:cNvPr id="31" name="Группа 25"/>
          <p:cNvGrpSpPr/>
          <p:nvPr/>
        </p:nvGrpSpPr>
        <p:grpSpPr>
          <a:xfrm>
            <a:off x="6537060" y="3696710"/>
            <a:ext cx="913651" cy="913651"/>
            <a:chOff x="6031523" y="2539484"/>
            <a:chExt cx="1140417" cy="1140417"/>
          </a:xfrm>
        </p:grpSpPr>
        <p:sp>
          <p:nvSpPr>
            <p:cNvPr id="32" name="Овал 26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3" name="Овал 27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4" name="Овал 28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4</a:t>
              </a:r>
              <a:endParaRPr lang="ru-RU" sz="2000" dirty="0"/>
            </a:p>
          </p:txBody>
        </p:sp>
      </p:grpSp>
      <p:sp>
        <p:nvSpPr>
          <p:cNvPr id="109" name="Текст 8"/>
          <p:cNvSpPr>
            <a:spLocks noGrp="1"/>
          </p:cNvSpPr>
          <p:nvPr>
            <p:ph type="body" sz="quarter" idx="33"/>
          </p:nvPr>
        </p:nvSpPr>
        <p:spPr>
          <a:xfrm>
            <a:off x="7713980" y="1633855"/>
            <a:ext cx="3985260" cy="416560"/>
          </a:xfrm>
        </p:spPr>
        <p:txBody>
          <a:bodyPr>
            <a:norm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самодокументирующееся </a:t>
            </a:r>
            <a:r>
              <a:rPr lang="en-US" sz="1300">
                <a:solidFill>
                  <a:schemeClr val="bg1"/>
                </a:solidFill>
              </a:rPr>
              <a:t>API</a:t>
            </a:r>
            <a:endParaRPr lang="en-US" sz="1300">
              <a:solidFill>
                <a:schemeClr val="bg1"/>
              </a:solidFill>
            </a:endParaRPr>
          </a:p>
        </p:txBody>
      </p:sp>
      <p:sp>
        <p:nvSpPr>
          <p:cNvPr id="113" name="Текст 8"/>
          <p:cNvSpPr>
            <a:spLocks noGrp="1"/>
          </p:cNvSpPr>
          <p:nvPr/>
        </p:nvSpPr>
        <p:spPr>
          <a:xfrm>
            <a:off x="1885950" y="1736725"/>
            <a:ext cx="4058920" cy="41592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модель данных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15" name="Текст 8"/>
          <p:cNvSpPr>
            <a:spLocks noGrp="1"/>
          </p:cNvSpPr>
          <p:nvPr/>
        </p:nvSpPr>
        <p:spPr>
          <a:xfrm>
            <a:off x="7866380" y="4237355"/>
            <a:ext cx="3832860" cy="70675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область ограничений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17" name="Текст 8"/>
          <p:cNvSpPr>
            <a:spLocks noGrp="1"/>
          </p:cNvSpPr>
          <p:nvPr/>
        </p:nvSpPr>
        <p:spPr>
          <a:xfrm>
            <a:off x="1812925" y="4342765"/>
            <a:ext cx="3991610" cy="184785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краткое руководство по построению плана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краткое руководство по работе с сформированым (анализ, фильтрация, группировка, удаление данных и др.) и выгрузки данных в файл</a:t>
            </a:r>
            <a:endParaRPr lang="ru-RU" sz="13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Источники данных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6758940" y="1452245"/>
            <a:ext cx="4583430" cy="605790"/>
          </a:xfrm>
        </p:spPr>
        <p:txBody>
          <a:bodyPr/>
          <a:lstStyle/>
          <a:p>
            <a:pPr algn="l"/>
            <a:r>
              <a:rPr lang="ru-RU"/>
              <a:t>Данные по обращениям граждан из информационной системы</a:t>
            </a:r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>
          <a:xfrm>
            <a:off x="6758809" y="2366638"/>
            <a:ext cx="4902200" cy="712587"/>
          </a:xfrm>
        </p:spPr>
        <p:txBody>
          <a:bodyPr/>
          <a:lstStyle/>
          <a:p>
            <a:r>
              <a:rPr lang="ru-RU"/>
              <a:t>Классификатор событий, в соответствии с которым будет осуществляться выборка</a:t>
            </a: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6758940" y="3185160"/>
            <a:ext cx="4902200" cy="603885"/>
          </a:xfrm>
        </p:spPr>
        <p:txBody>
          <a:bodyPr/>
          <a:lstStyle/>
          <a:p>
            <a:r>
              <a:rPr lang="ru-RU"/>
              <a:t>Перечень типов объектов городского хозяйства и их характеристики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7"/>
          </p:nvPr>
        </p:nvSpPr>
        <p:spPr>
          <a:xfrm>
            <a:off x="6758940" y="4055110"/>
            <a:ext cx="4902200" cy="603885"/>
          </a:xfrm>
        </p:spPr>
        <p:txBody>
          <a:bodyPr/>
          <a:lstStyle/>
          <a:p>
            <a:r>
              <a:rPr lang="ru-RU"/>
              <a:t>Адресный перечень объектов городского хозяйства</a:t>
            </a: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8"/>
          </p:nvPr>
        </p:nvSpPr>
        <p:spPr>
          <a:xfrm>
            <a:off x="6758940" y="4966970"/>
            <a:ext cx="4902200" cy="466725"/>
          </a:xfrm>
        </p:spPr>
        <p:txBody>
          <a:bodyPr/>
          <a:lstStyle/>
          <a:p>
            <a:r>
              <a:rPr lang="ru-RU"/>
              <a:t>Перечень работ и технологических операций</a:t>
            </a: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348930"/>
            <a:ext cx="2218603" cy="293231"/>
          </a:xfrm>
          <a:prstGeom prst="rect">
            <a:avLst/>
          </a:prstGeom>
        </p:spPr>
      </p:pic>
      <p:sp>
        <p:nvSpPr>
          <p:cNvPr id="1018" name="Google Shape;9487;p55"/>
          <p:cNvSpPr/>
          <p:nvPr/>
        </p:nvSpPr>
        <p:spPr>
          <a:xfrm>
            <a:off x="2423160" y="2780665"/>
            <a:ext cx="1331595" cy="1327785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endParaRPr sz="2400"/>
          </a:p>
        </p:txBody>
      </p:sp>
      <p:pic>
        <p:nvPicPr>
          <p:cNvPr id="27" name="Picture Placeholder 26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5403850" y="5491480"/>
            <a:ext cx="1355090" cy="697865"/>
          </a:xfrm>
          <a:prstGeom prst="roundRect">
            <a:avLst/>
          </a:prstGeom>
        </p:spPr>
      </p:pic>
      <p:sp>
        <p:nvSpPr>
          <p:cNvPr id="30" name="Текст 8"/>
          <p:cNvSpPr>
            <a:spLocks noGrp="1"/>
          </p:cNvSpPr>
          <p:nvPr/>
        </p:nvSpPr>
        <p:spPr>
          <a:xfrm>
            <a:off x="6758940" y="5698490"/>
            <a:ext cx="4902200" cy="466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45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Перечень работ прошлых периодоы</a:t>
            </a:r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Демонстрация работы сервиса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55" y="242570"/>
            <a:ext cx="1363345" cy="178435"/>
          </a:xfrm>
          <a:prstGeom prst="rect">
            <a:avLst/>
          </a:prstGeom>
        </p:spPr>
      </p:pic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965" y="883285"/>
            <a:ext cx="10624820" cy="5755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0" y="4323715"/>
            <a:ext cx="8987790" cy="826770"/>
          </a:xfrm>
        </p:spPr>
        <p:txBody>
          <a:bodyPr/>
          <a:lstStyle/>
          <a:p>
            <a:r>
              <a:rPr lang="en-US" dirty="0"/>
              <a:t>Extreme DS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0" y="5150485"/>
            <a:ext cx="8987790" cy="1419225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ru-RU" altLang="ru-RU" sz="4400" b="1" dirty="0">
                <a:solidFill>
                  <a:srgbClr val="73F9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СПАСИБО</a:t>
            </a:r>
            <a:endParaRPr lang="ru-RU" altLang="ru-RU" sz="4400" b="1" dirty="0">
              <a:solidFill>
                <a:srgbClr val="73F9C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altLang="ru-RU" sz="4400" b="1" dirty="0">
                <a:solidFill>
                  <a:srgbClr val="73F9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 ВНИМАНИЕ!</a:t>
            </a:r>
            <a:endParaRPr lang="ru-RU" altLang="ru-RU" sz="4400" b="1" dirty="0">
              <a:solidFill>
                <a:srgbClr val="73F9C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grpSp>
        <p:nvGrpSpPr>
          <p:cNvPr id="623" name="Группа 622"/>
          <p:cNvGrpSpPr/>
          <p:nvPr/>
        </p:nvGrpSpPr>
        <p:grpSpPr>
          <a:xfrm>
            <a:off x="815340" y="3018155"/>
            <a:ext cx="4705350" cy="821055"/>
            <a:chOff x="12192000" y="1510560"/>
            <a:chExt cx="3690529" cy="643853"/>
          </a:xfrm>
        </p:grpSpPr>
        <p:pic>
          <p:nvPicPr>
            <p:cNvPr id="628" name="Рисунок 6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0" y="1510560"/>
              <a:ext cx="2014044" cy="643853"/>
            </a:xfrm>
            <a:prstGeom prst="rect">
              <a:avLst/>
            </a:prstGeom>
          </p:spPr>
        </p:pic>
        <p:pic>
          <p:nvPicPr>
            <p:cNvPr id="626" name="Рисунок 6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8485" y="1510560"/>
              <a:ext cx="2014044" cy="643853"/>
            </a:xfrm>
            <a:prstGeom prst="rect">
              <a:avLst/>
            </a:prstGeom>
          </p:spPr>
        </p:pic>
      </p:grpSp>
      <p:pic>
        <p:nvPicPr>
          <p:cNvPr id="2" name="Picture Placeholder 1" descr="10 задача_streetlamp"/>
          <p:cNvPicPr>
            <a:picLocks noChangeAspect="1"/>
          </p:cNvPicPr>
          <p:nvPr>
            <p:ph type="pic" sz="quarter" idx="10"/>
          </p:nvPr>
        </p:nvPicPr>
        <p:blipFill>
          <a:blip r:embed="rId4"/>
          <a:stretch>
            <a:fillRect/>
          </a:stretch>
        </p:blipFill>
        <p:spPr>
          <a:xfrm>
            <a:off x="6642735" y="907415"/>
            <a:ext cx="5399405" cy="53994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КОМАНДА «</a:t>
            </a:r>
            <a:r>
              <a:rPr lang="en-US"/>
              <a:t>EXTREME DS</a:t>
            </a:r>
            <a:r>
              <a:rPr lang="ru-RU"/>
              <a:t>»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Руслан</a:t>
            </a:r>
            <a:endParaRPr lang="ru-RU" dirty="0"/>
          </a:p>
          <a:p>
            <a:r>
              <a:rPr lang="ru-RU" dirty="0"/>
              <a:t>Латипов</a:t>
            </a:r>
            <a:endParaRPr lang="ru-RU" dirty="0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9" name="Picture Placeholder 28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30" name="Picture Placeholder 29"/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9" name="Текст 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Full stack Developer</a:t>
            </a:r>
            <a:endParaRPr lang="ru-RU" dirty="0"/>
          </a:p>
          <a:p>
            <a:r>
              <a:rPr lang="en-US" dirty="0"/>
              <a:t>@rus_lat116</a:t>
            </a:r>
            <a:endParaRPr lang="ru-RU" dirty="0"/>
          </a:p>
          <a:p>
            <a:r>
              <a:rPr lang="en-US" altLang="ru-RU" dirty="0"/>
              <a:t>89375213277</a:t>
            </a:r>
            <a:endParaRPr lang="en-US" alt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Юрий</a:t>
            </a:r>
            <a:endParaRPr lang="ru-RU" dirty="0"/>
          </a:p>
          <a:p>
            <a:r>
              <a:rPr lang="ru-RU" dirty="0"/>
              <a:t>Дон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ru-RU" dirty="0"/>
              <a:t>DS</a:t>
            </a:r>
            <a:endParaRPr lang="ru-RU" dirty="0"/>
          </a:p>
          <a:p>
            <a:r>
              <a:rPr lang="en-US" altLang="ru-RU" dirty="0"/>
              <a:t>@Yuriy_Nikitich</a:t>
            </a:r>
            <a:endParaRPr lang="en-US" altLang="ru-RU" dirty="0"/>
          </a:p>
          <a:p>
            <a:r>
              <a:rPr lang="en-US" altLang="ru-RU" dirty="0"/>
              <a:t>89189881111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Алексей</a:t>
            </a:r>
            <a:endParaRPr lang="ru-RU" dirty="0"/>
          </a:p>
          <a:p>
            <a:r>
              <a:rPr lang="ru-RU" dirty="0"/>
              <a:t>Верт-Миллер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ru-RU" dirty="0"/>
              <a:t>DS</a:t>
            </a:r>
            <a:endParaRPr lang="ru-RU" dirty="0"/>
          </a:p>
          <a:p>
            <a:r>
              <a:rPr lang="en-US" dirty="0"/>
              <a:t>@alexwert3</a:t>
            </a:r>
            <a:endParaRPr lang="ru-RU" dirty="0"/>
          </a:p>
          <a:p>
            <a:r>
              <a:rPr lang="en-US" altLang="ru-RU" dirty="0"/>
              <a:t>89212954272</a:t>
            </a:r>
            <a:endParaRPr lang="ru-RU" dirty="0"/>
          </a:p>
          <a:p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/>
              <a:t>Кирилл </a:t>
            </a:r>
            <a:endParaRPr lang="ru-RU" dirty="0"/>
          </a:p>
          <a:p>
            <a:r>
              <a:rPr lang="ru-RU" dirty="0"/>
              <a:t>Ерохин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ru-RU" dirty="0"/>
              <a:t>DS</a:t>
            </a:r>
            <a:endParaRPr lang="ru-RU" dirty="0"/>
          </a:p>
          <a:p>
            <a:r>
              <a:rPr lang="en-US" altLang="ru-RU" dirty="0"/>
              <a:t>@Kasdeja23</a:t>
            </a:r>
            <a:endParaRPr lang="ru-RU" dirty="0"/>
          </a:p>
          <a:p>
            <a:r>
              <a:rPr lang="en-US" altLang="ru-RU" dirty="0"/>
              <a:t>89175262309</a:t>
            </a:r>
            <a:endParaRPr lang="en-US" alt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Виталий</a:t>
            </a:r>
            <a:endParaRPr lang="ru-RU" dirty="0"/>
          </a:p>
          <a:p>
            <a:r>
              <a:rPr lang="ru-RU" dirty="0"/>
              <a:t>Ерохин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altLang="ru-RU" dirty="0"/>
              <a:t>DS</a:t>
            </a:r>
            <a:endParaRPr lang="ru-RU" dirty="0"/>
          </a:p>
          <a:p>
            <a:r>
              <a:rPr lang="en-US" altLang="ru-RU" dirty="0"/>
              <a:t>@warleagle</a:t>
            </a:r>
            <a:endParaRPr lang="ru-RU" dirty="0"/>
          </a:p>
          <a:p>
            <a:r>
              <a:rPr lang="en-US" altLang="ru-RU" dirty="0"/>
              <a:t>89280089357</a:t>
            </a:r>
            <a:endParaRPr lang="en-US" altLang="ru-RU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45" y="2061845"/>
            <a:ext cx="1363345" cy="178435"/>
          </a:xfrm>
          <a:prstGeom prst="rect">
            <a:avLst/>
          </a:prstGeom>
        </p:spPr>
      </p:pic>
      <p:pic>
        <p:nvPicPr>
          <p:cNvPr id="84" name="Google Shape;84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06450" y="1266825"/>
            <a:ext cx="1843405" cy="179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03190" y="1266825"/>
            <a:ext cx="1905635" cy="184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366635" y="1277620"/>
            <a:ext cx="1886585" cy="185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487535" y="1277620"/>
            <a:ext cx="1983105" cy="185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7"/>
          <p:cNvPicPr preferRelativeResize="0">
            <a:picLocks noChangeAspect="1"/>
          </p:cNvPicPr>
          <p:nvPr>
            <p:ph type="pic" sz="quarter" idx="28"/>
          </p:nvPr>
        </p:nvPicPr>
        <p:blipFill>
          <a:blip r:embed="rId6"/>
          <a:stretch>
            <a:fillRect/>
          </a:stretch>
        </p:blipFill>
        <p:spPr>
          <a:xfrm>
            <a:off x="3037840" y="1283970"/>
            <a:ext cx="1777365" cy="177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/>
              <a:t>Задача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8"/>
          </p:nvPr>
        </p:nvSpPr>
        <p:spPr>
          <a:xfrm>
            <a:off x="1873250" y="1790065"/>
            <a:ext cx="3867150" cy="1002030"/>
          </a:xfrm>
        </p:spPr>
        <p:txBody>
          <a:bodyPr>
            <a:normAutofit/>
          </a:bodyPr>
          <a:lstStyle/>
          <a:p>
            <a:r>
              <a:rPr lang="ru-RU"/>
              <a:t>актуальность</a:t>
            </a:r>
            <a:endParaRPr lang="ru-RU"/>
          </a:p>
          <a:p>
            <a:r>
              <a:rPr lang="ru-RU"/>
              <a:t>описание задачи</a:t>
            </a:r>
            <a:endParaRPr lang="ru-RU"/>
          </a:p>
          <a:p>
            <a:r>
              <a:rPr lang="ru-RU"/>
              <a:t>итоговый продукт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/>
              <a:t>Моделирование прогнозов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40"/>
          </p:nvPr>
        </p:nvSpPr>
        <p:spPr>
          <a:xfrm>
            <a:off x="1854200" y="3374390"/>
            <a:ext cx="3867150" cy="892175"/>
          </a:xfrm>
        </p:spPr>
        <p:txBody>
          <a:bodyPr>
            <a:normAutofit lnSpcReduction="10000"/>
          </a:bodyPr>
          <a:lstStyle/>
          <a:p>
            <a:r>
              <a:rPr lang="ru-RU"/>
              <a:t>техническая реализация</a:t>
            </a:r>
            <a:endParaRPr lang="ru-RU"/>
          </a:p>
          <a:p>
            <a:r>
              <a:rPr lang="ru-RU"/>
              <a:t>алгоритм</a:t>
            </a:r>
            <a:endParaRPr lang="ru-RU"/>
          </a:p>
          <a:p>
            <a:r>
              <a:rPr lang="ru-RU"/>
              <a:t>методология</a:t>
            </a:r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ru-RU"/>
              <a:t>Порядок работы</a:t>
            </a: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ru-RU"/>
              <a:t>порядок работы пользователя с системой</a:t>
            </a: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ru-RU"/>
              <a:t>Масштабирование решения</a:t>
            </a: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20000"/>
          </a:bodyPr>
          <a:lstStyle/>
          <a:p>
            <a:r>
              <a:rPr lang="ru-RU"/>
              <a:t>допустимые варианты масштабирования полученного решения</a:t>
            </a:r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45"/>
          </p:nvPr>
        </p:nvSpPr>
        <p:spPr>
          <a:xfrm>
            <a:off x="7527292" y="2628577"/>
            <a:ext cx="3866856" cy="403756"/>
          </a:xfrm>
        </p:spPr>
        <p:txBody>
          <a:bodyPr/>
          <a:lstStyle/>
          <a:p>
            <a:r>
              <a:rPr lang="ru-RU"/>
              <a:t>Сопроводительная документация</a:t>
            </a:r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46"/>
          </p:nvPr>
        </p:nvSpPr>
        <p:spPr>
          <a:xfrm>
            <a:off x="7527290" y="3064510"/>
            <a:ext cx="3867150" cy="1694815"/>
          </a:xfrm>
        </p:spPr>
        <p:txBody>
          <a:bodyPr>
            <a:noAutofit/>
          </a:bodyPr>
          <a:lstStyle/>
          <a:p>
            <a:r>
              <a:rPr lang="ru-RU" sz="1400"/>
              <a:t>область ограниччений</a:t>
            </a:r>
            <a:endParaRPr lang="ru-RU" sz="1400"/>
          </a:p>
          <a:p>
            <a:r>
              <a:rPr lang="ru-RU"/>
              <a:t>ключевые </a:t>
            </a:r>
            <a:r>
              <a:rPr lang="ru-RU" sz="1400"/>
              <a:t>моменты</a:t>
            </a:r>
            <a:endParaRPr lang="ru-RU" sz="1400"/>
          </a:p>
          <a:p>
            <a:r>
              <a:rPr lang="ru-RU" sz="1400"/>
              <a:t>целевая аудитория</a:t>
            </a:r>
            <a:endParaRPr lang="ru-RU" sz="1400"/>
          </a:p>
          <a:p>
            <a:r>
              <a:rPr lang="ru-RU" sz="1400"/>
              <a:t>объем задач, решаемых сервисом</a:t>
            </a:r>
            <a:endParaRPr lang="ru-RU" sz="1400"/>
          </a:p>
          <a:p>
            <a:r>
              <a:rPr lang="ru-RU" sz="1400"/>
              <a:t>общая архитектура и алгоритм работы</a:t>
            </a:r>
            <a:endParaRPr lang="ru-RU" sz="1400"/>
          </a:p>
          <a:p>
            <a:r>
              <a:rPr lang="ru-RU" sz="1400"/>
              <a:t>применяемые методы</a:t>
            </a:r>
            <a:endParaRPr lang="ru-RU" sz="140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47"/>
          </p:nvPr>
        </p:nvSpPr>
        <p:spPr>
          <a:xfrm>
            <a:off x="7527292" y="5047079"/>
            <a:ext cx="3866856" cy="403913"/>
          </a:xfrm>
        </p:spPr>
        <p:txBody>
          <a:bodyPr/>
          <a:lstStyle/>
          <a:p>
            <a:r>
              <a:rPr lang="ru-RU"/>
              <a:t>Источники данных</a:t>
            </a:r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48"/>
          </p:nvPr>
        </p:nvSpPr>
        <p:spPr>
          <a:xfrm>
            <a:off x="7527290" y="5469890"/>
            <a:ext cx="3867150" cy="1086485"/>
          </a:xfrm>
        </p:spPr>
        <p:txBody>
          <a:bodyPr>
            <a:normAutofit/>
          </a:bodyPr>
          <a:lstStyle/>
          <a:p>
            <a:r>
              <a:rPr lang="ru-RU"/>
              <a:t>наборы обезличенных данных из автоматизированной системы «Центр управления Комплекса городского хозяйства»</a:t>
            </a:r>
            <a:endParaRPr lang="ru-RU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Решение задачи</a:t>
            </a:r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ru-RU"/>
              <a:t>01</a:t>
            </a:r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ru-RU"/>
              <a:t>04</a:t>
            </a:r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ru-RU"/>
              <a:t>03</a:t>
            </a:r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ru-RU"/>
              <a:t>02</a:t>
            </a:r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53"/>
          </p:nvPr>
        </p:nvSpPr>
        <p:spPr>
          <a:xfrm>
            <a:off x="6432244" y="2560832"/>
            <a:ext cx="771003" cy="403756"/>
          </a:xfrm>
        </p:spPr>
        <p:txBody>
          <a:bodyPr/>
          <a:lstStyle/>
          <a:p>
            <a:r>
              <a:rPr lang="ru-RU"/>
              <a:t>05</a:t>
            </a:r>
            <a:endParaRPr lang="ru-RU"/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4" name="Текст 19"/>
          <p:cNvSpPr>
            <a:spLocks noGrp="1"/>
          </p:cNvSpPr>
          <p:nvPr/>
        </p:nvSpPr>
        <p:spPr>
          <a:xfrm>
            <a:off x="6540194" y="4973619"/>
            <a:ext cx="771003" cy="403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06</a:t>
            </a:r>
            <a:endParaRPr lang="ru-RU"/>
          </a:p>
        </p:txBody>
      </p:sp>
      <p:pic>
        <p:nvPicPr>
          <p:cNvPr id="26" name="Рисунок 24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10" y="281305"/>
            <a:ext cx="2217600" cy="2903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Задача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6"/>
          </p:nvPr>
        </p:nvSpPr>
        <p:spPr>
          <a:xfrm>
            <a:off x="516890" y="3299460"/>
            <a:ext cx="3263900" cy="3260090"/>
          </a:xfrm>
        </p:spPr>
        <p:txBody>
          <a:bodyPr/>
          <a:lstStyle/>
          <a:p>
            <a:r>
              <a:rPr lang="ru-RU"/>
              <a:t>Актуальность</a:t>
            </a:r>
            <a:endParaRPr lang="ru-RU"/>
          </a:p>
          <a:p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ежегодно поступает более 7,5 млн обращений граждан по вопросам ЖКХ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моделироание предложений по составлению плана работ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снижение дефектов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сокращение количества обращений граждан</a:t>
            </a: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снижение трудозатрат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1"/>
          </p:nvPr>
        </p:nvSpPr>
        <p:spPr>
          <a:xfrm>
            <a:off x="4068445" y="3300095"/>
            <a:ext cx="4029710" cy="3055620"/>
          </a:xfrm>
        </p:spPr>
        <p:txBody>
          <a:bodyPr/>
          <a:lstStyle/>
          <a:p>
            <a:r>
              <a:rPr lang="ru-RU"/>
              <a:t>Описание задачи</a:t>
            </a:r>
            <a:endParaRPr lang="ru-RU"/>
          </a:p>
          <a:p>
            <a:endParaRPr lang="ru-RU"/>
          </a:p>
          <a:p>
            <a:r>
              <a:rPr lang="ru-RU"/>
              <a:t>разработь сервис прогнозирования работ по содержанию и ремонту объектов городского хозяйства на основании анализа событий с применением технологий машинного обучения и возможностью корректировки итогового результата пользователем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2"/>
          </p:nvPr>
        </p:nvSpPr>
        <p:spPr>
          <a:xfrm>
            <a:off x="8385175" y="3300095"/>
            <a:ext cx="3263900" cy="3055620"/>
          </a:xfrm>
        </p:spPr>
        <p:txBody>
          <a:bodyPr/>
          <a:lstStyle/>
          <a:p>
            <a:r>
              <a:rPr lang="ru-RU"/>
              <a:t>Итоговый продукт</a:t>
            </a:r>
            <a:endParaRPr lang="ru-RU"/>
          </a:p>
          <a:p>
            <a:endParaRPr lang="ru-RU"/>
          </a:p>
          <a:p>
            <a:r>
              <a:rPr lang="ru-RU"/>
              <a:t>Сервис на основе алгоритмов машинного обучения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cxnSp>
        <p:nvCxnSpPr>
          <p:cNvPr id="58" name="Google Shape;2799;p94"/>
          <p:cNvCxnSpPr>
            <a:stCxn id="77" idx="6"/>
            <a:endCxn id="82" idx="2"/>
          </p:cNvCxnSpPr>
          <p:nvPr/>
        </p:nvCxnSpPr>
        <p:spPr>
          <a:xfrm>
            <a:off x="3052935" y="2097187"/>
            <a:ext cx="2137842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/>
          <p:cNvCxnSpPr>
            <a:stCxn id="82" idx="6"/>
            <a:endCxn id="96" idx="2"/>
          </p:cNvCxnSpPr>
          <p:nvPr/>
        </p:nvCxnSpPr>
        <p:spPr>
          <a:xfrm>
            <a:off x="6998481" y="2097187"/>
            <a:ext cx="2105024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Группа 59"/>
          <p:cNvGrpSpPr/>
          <p:nvPr/>
        </p:nvGrpSpPr>
        <p:grpSpPr>
          <a:xfrm>
            <a:off x="1245231" y="1193335"/>
            <a:ext cx="1807704" cy="1807704"/>
            <a:chOff x="1484252" y="1193335"/>
            <a:chExt cx="1807704" cy="1807704"/>
          </a:xfrm>
        </p:grpSpPr>
        <p:grpSp>
          <p:nvGrpSpPr>
            <p:cNvPr id="61" name="Группа 60"/>
            <p:cNvGrpSpPr/>
            <p:nvPr userDrawn="1"/>
          </p:nvGrpSpPr>
          <p:grpSpPr>
            <a:xfrm>
              <a:off x="1484252" y="1193335"/>
              <a:ext cx="1807704" cy="1807704"/>
              <a:chOff x="6031523" y="2539483"/>
              <a:chExt cx="1140417" cy="1140417"/>
            </a:xfrm>
          </p:grpSpPr>
          <p:sp>
            <p:nvSpPr>
              <p:cNvPr id="77" name="Овал 76"/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78" name="Овал 77"/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grpSp>
          <p:nvGrpSpPr>
            <p:cNvPr id="62" name="Google Shape;2829;p94"/>
            <p:cNvGrpSpPr/>
            <p:nvPr/>
          </p:nvGrpSpPr>
          <p:grpSpPr>
            <a:xfrm>
              <a:off x="2018839" y="1753233"/>
              <a:ext cx="738531" cy="687909"/>
              <a:chOff x="3385734" y="2233242"/>
              <a:chExt cx="340504" cy="319542"/>
            </a:xfrm>
          </p:grpSpPr>
          <p:sp>
            <p:nvSpPr>
              <p:cNvPr id="63" name="Google Shape;2830;p94"/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" name="Google Shape;2831;p94"/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2832;p94"/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2833;p94"/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2834;p94"/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2835;p94"/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2836;p94"/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2837;p94"/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2838;p94"/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2839;p94"/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2840;p94"/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2841;p94"/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2842;p94"/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2843;p94"/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9" name="Группа 78"/>
          <p:cNvGrpSpPr/>
          <p:nvPr/>
        </p:nvGrpSpPr>
        <p:grpSpPr>
          <a:xfrm>
            <a:off x="5190777" y="1193335"/>
            <a:ext cx="1807704" cy="1807704"/>
            <a:chOff x="5260760" y="1193335"/>
            <a:chExt cx="1807704" cy="1807704"/>
          </a:xfrm>
        </p:grpSpPr>
        <p:grpSp>
          <p:nvGrpSpPr>
            <p:cNvPr id="80" name="Google Shape;2818;p94"/>
            <p:cNvGrpSpPr/>
            <p:nvPr/>
          </p:nvGrpSpPr>
          <p:grpSpPr>
            <a:xfrm>
              <a:off x="5795347" y="1731423"/>
              <a:ext cx="738531" cy="731528"/>
              <a:chOff x="4078718" y="2222819"/>
              <a:chExt cx="340504" cy="339803"/>
            </a:xfrm>
          </p:grpSpPr>
          <p:sp>
            <p:nvSpPr>
              <p:cNvPr id="84" name="Google Shape;2819;p94"/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2820;p94"/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2821;p94"/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2822;p94"/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2823;p94"/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2824;p94"/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2825;p94"/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2826;p94"/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2827;p94"/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1" name="Группа 80"/>
            <p:cNvGrpSpPr/>
            <p:nvPr userDrawn="1"/>
          </p:nvGrpSpPr>
          <p:grpSpPr>
            <a:xfrm>
              <a:off x="5260760" y="1193335"/>
              <a:ext cx="1807704" cy="1807704"/>
              <a:chOff x="6031523" y="2539483"/>
              <a:chExt cx="1140417" cy="1140417"/>
            </a:xfrm>
          </p:grpSpPr>
          <p:sp>
            <p:nvSpPr>
              <p:cNvPr id="82" name="Овал 81"/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83" name="Овал 82"/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</p:grpSp>
      <p:grpSp>
        <p:nvGrpSpPr>
          <p:cNvPr id="93" name="Группа 92"/>
          <p:cNvGrpSpPr/>
          <p:nvPr/>
        </p:nvGrpSpPr>
        <p:grpSpPr>
          <a:xfrm>
            <a:off x="9103505" y="1193335"/>
            <a:ext cx="1807704" cy="1807704"/>
            <a:chOff x="8881372" y="1193335"/>
            <a:chExt cx="1807704" cy="1807704"/>
          </a:xfrm>
        </p:grpSpPr>
        <p:grpSp>
          <p:nvGrpSpPr>
            <p:cNvPr id="94" name="Google Shape;2805;p94"/>
            <p:cNvGrpSpPr/>
            <p:nvPr/>
          </p:nvGrpSpPr>
          <p:grpSpPr>
            <a:xfrm>
              <a:off x="9415922" y="1749715"/>
              <a:ext cx="738604" cy="694944"/>
              <a:chOff x="4754041" y="2231625"/>
              <a:chExt cx="340538" cy="322810"/>
            </a:xfrm>
          </p:grpSpPr>
          <p:sp>
            <p:nvSpPr>
              <p:cNvPr id="98" name="Google Shape;2806;p94"/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2807;p94"/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2808;p94"/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2809;p94"/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2810;p94"/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2811;p94"/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2812;p94"/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2813;p94"/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2814;p94"/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2815;p94"/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2816;p94"/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Группа 94"/>
            <p:cNvGrpSpPr/>
            <p:nvPr userDrawn="1"/>
          </p:nvGrpSpPr>
          <p:grpSpPr>
            <a:xfrm>
              <a:off x="8881372" y="1193335"/>
              <a:ext cx="1807704" cy="1807704"/>
              <a:chOff x="6031523" y="2539483"/>
              <a:chExt cx="1140417" cy="1140417"/>
            </a:xfrm>
          </p:grpSpPr>
          <p:sp>
            <p:nvSpPr>
              <p:cNvPr id="96" name="Овал 95"/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97" name="Овал 96"/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</p:grpSp>
      <p:pic>
        <p:nvPicPr>
          <p:cNvPr id="25" name="Рисунок 24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10" y="281305"/>
            <a:ext cx="2217600" cy="290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Текст 7"/>
          <p:cNvSpPr>
            <a:spLocks noGrp="1"/>
          </p:cNvSpPr>
          <p:nvPr/>
        </p:nvSpPr>
        <p:spPr>
          <a:xfrm>
            <a:off x="190500" y="864870"/>
            <a:ext cx="11957050" cy="578548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3" name="Текст 7"/>
          <p:cNvSpPr>
            <a:spLocks noGrp="1"/>
          </p:cNvSpPr>
          <p:nvPr/>
        </p:nvSpPr>
        <p:spPr>
          <a:xfrm>
            <a:off x="687705" y="1884045"/>
            <a:ext cx="3447415" cy="461645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Storage</a:t>
            </a: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Техническая реализация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690" y="242570"/>
            <a:ext cx="1363345" cy="178435"/>
          </a:xfrm>
          <a:prstGeom prst="rect">
            <a:avLst/>
          </a:prstGeom>
        </p:spPr>
      </p:pic>
      <p:sp>
        <p:nvSpPr>
          <p:cNvPr id="112" name="Текст 7"/>
          <p:cNvSpPr>
            <a:spLocks noGrp="1"/>
          </p:cNvSpPr>
          <p:nvPr/>
        </p:nvSpPr>
        <p:spPr>
          <a:xfrm>
            <a:off x="4410710" y="1951990"/>
            <a:ext cx="3516630" cy="462597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ru-RU"/>
              <a:t>Backend</a:t>
            </a:r>
            <a:endParaRPr lang="en-US" altLang="ru-RU"/>
          </a:p>
        </p:txBody>
      </p:sp>
      <p:sp>
        <p:nvSpPr>
          <p:cNvPr id="116" name="Текст 7"/>
          <p:cNvSpPr>
            <a:spLocks noGrp="1"/>
          </p:cNvSpPr>
          <p:nvPr/>
        </p:nvSpPr>
        <p:spPr>
          <a:xfrm>
            <a:off x="8359140" y="1952625"/>
            <a:ext cx="3497580" cy="462534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ru-RU"/>
              <a:t>Frontend</a:t>
            </a:r>
            <a:endParaRPr lang="en-US" altLang="ru-RU"/>
          </a:p>
        </p:txBody>
      </p:sp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1182370" y="3264535"/>
            <a:ext cx="2463165" cy="127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5069205" y="2864485"/>
            <a:ext cx="2355850" cy="962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9032875" y="4068445"/>
            <a:ext cx="2246630" cy="1001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5"/>
          <a:stretch>
            <a:fillRect/>
          </a:stretch>
        </p:blipFill>
        <p:spPr>
          <a:xfrm>
            <a:off x="9032875" y="2864485"/>
            <a:ext cx="2245360" cy="971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Picture 105"/>
          <p:cNvPicPr/>
          <p:nvPr/>
        </p:nvPicPr>
        <p:blipFill>
          <a:blip r:embed="rId6"/>
          <a:stretch>
            <a:fillRect/>
          </a:stretch>
        </p:blipFill>
        <p:spPr>
          <a:xfrm>
            <a:off x="5069205" y="5302250"/>
            <a:ext cx="2355850" cy="1054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9032875" y="5301615"/>
            <a:ext cx="2245995" cy="1054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Placeholder 7"/>
          <p:cNvPicPr>
            <a:picLocks noChangeAspect="1"/>
          </p:cNvPicPr>
          <p:nvPr>
            <p:ph type="pic" sz="quarter" idx="12"/>
          </p:nvPr>
        </p:nvPicPr>
        <p:blipFill>
          <a:blip r:embed="rId7"/>
          <a:stretch>
            <a:fillRect/>
          </a:stretch>
        </p:blipFill>
        <p:spPr>
          <a:xfrm>
            <a:off x="5204460" y="948055"/>
            <a:ext cx="1783080" cy="853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828040" y="2067560"/>
            <a:ext cx="845185" cy="375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14"/>
          <p:cNvPicPr/>
          <p:nvPr/>
        </p:nvPicPr>
        <p:blipFill>
          <a:blip r:embed="rId8"/>
          <a:stretch>
            <a:fillRect/>
          </a:stretch>
        </p:blipFill>
        <p:spPr>
          <a:xfrm>
            <a:off x="4660265" y="2067560"/>
            <a:ext cx="845185" cy="375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19"/>
          <p:cNvPicPr/>
          <p:nvPr/>
        </p:nvPicPr>
        <p:blipFill>
          <a:blip r:embed="rId8"/>
          <a:stretch>
            <a:fillRect/>
          </a:stretch>
        </p:blipFill>
        <p:spPr>
          <a:xfrm>
            <a:off x="8692515" y="2067560"/>
            <a:ext cx="845185" cy="375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/>
          <p:nvPr/>
        </p:nvPicPr>
        <p:blipFill>
          <a:blip r:embed="rId9"/>
          <a:stretch>
            <a:fillRect/>
          </a:stretch>
        </p:blipFill>
        <p:spPr>
          <a:xfrm>
            <a:off x="5069205" y="4051300"/>
            <a:ext cx="2355850" cy="950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6"/>
          <p:cNvPicPr/>
          <p:nvPr/>
        </p:nvPicPr>
        <p:blipFill>
          <a:blip r:embed="rId6"/>
          <a:stretch>
            <a:fillRect/>
          </a:stretch>
        </p:blipFill>
        <p:spPr>
          <a:xfrm>
            <a:off x="1176655" y="4811395"/>
            <a:ext cx="2468880" cy="1114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Моделирование прогнозов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10" y="281305"/>
            <a:ext cx="2217600" cy="290310"/>
          </a:xfrm>
          <a:prstGeom prst="rect">
            <a:avLst/>
          </a:prstGeom>
        </p:spPr>
      </p:pic>
      <p:grpSp>
        <p:nvGrpSpPr>
          <p:cNvPr id="18" name="Группа 13"/>
          <p:cNvGrpSpPr/>
          <p:nvPr/>
        </p:nvGrpSpPr>
        <p:grpSpPr>
          <a:xfrm>
            <a:off x="3398486" y="2972175"/>
            <a:ext cx="913651" cy="913651"/>
            <a:chOff x="6031523" y="2539484"/>
            <a:chExt cx="1140417" cy="1140417"/>
          </a:xfrm>
        </p:grpSpPr>
        <p:sp>
          <p:nvSpPr>
            <p:cNvPr id="19" name="Овал 14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0" name="Овал 15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1" name="Овал 16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2</a:t>
              </a:r>
              <a:endParaRPr lang="ru-RU" sz="2000" dirty="0"/>
            </a:p>
          </p:txBody>
        </p:sp>
      </p:grpSp>
      <p:grpSp>
        <p:nvGrpSpPr>
          <p:cNvPr id="22" name="Группа 17"/>
          <p:cNvGrpSpPr/>
          <p:nvPr/>
        </p:nvGrpSpPr>
        <p:grpSpPr>
          <a:xfrm>
            <a:off x="1151654" y="2972175"/>
            <a:ext cx="913651" cy="913651"/>
            <a:chOff x="6031523" y="2539484"/>
            <a:chExt cx="1140417" cy="1140417"/>
          </a:xfrm>
        </p:grpSpPr>
        <p:sp>
          <p:nvSpPr>
            <p:cNvPr id="23" name="Овал 18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4" name="Овал 19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26" name="Овал 20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1</a:t>
              </a:r>
              <a:endParaRPr lang="ru-RU" sz="2000" dirty="0"/>
            </a:p>
          </p:txBody>
        </p:sp>
      </p:grpSp>
      <p:grpSp>
        <p:nvGrpSpPr>
          <p:cNvPr id="27" name="Группа 21"/>
          <p:cNvGrpSpPr/>
          <p:nvPr/>
        </p:nvGrpSpPr>
        <p:grpSpPr>
          <a:xfrm>
            <a:off x="5644683" y="2972175"/>
            <a:ext cx="913651" cy="913651"/>
            <a:chOff x="6031523" y="2539484"/>
            <a:chExt cx="1140417" cy="1140417"/>
          </a:xfrm>
        </p:grpSpPr>
        <p:sp>
          <p:nvSpPr>
            <p:cNvPr id="28" name="Овал 22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 dirty="0"/>
            </a:p>
          </p:txBody>
        </p:sp>
        <p:sp>
          <p:nvSpPr>
            <p:cNvPr id="29" name="Овал 23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0" name="Овал 24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3</a:t>
              </a:r>
              <a:endParaRPr lang="ru-RU" sz="2000" dirty="0"/>
            </a:p>
          </p:txBody>
        </p:sp>
      </p:grpSp>
      <p:grpSp>
        <p:nvGrpSpPr>
          <p:cNvPr id="31" name="Группа 25"/>
          <p:cNvGrpSpPr/>
          <p:nvPr/>
        </p:nvGrpSpPr>
        <p:grpSpPr>
          <a:xfrm>
            <a:off x="7890880" y="2972175"/>
            <a:ext cx="913651" cy="913651"/>
            <a:chOff x="6031523" y="2539484"/>
            <a:chExt cx="1140417" cy="1140417"/>
          </a:xfrm>
        </p:grpSpPr>
        <p:sp>
          <p:nvSpPr>
            <p:cNvPr id="32" name="Овал 26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3" name="Овал 27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4" name="Овал 28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4</a:t>
              </a:r>
              <a:endParaRPr lang="ru-RU" sz="2000" dirty="0"/>
            </a:p>
          </p:txBody>
        </p:sp>
      </p:grpSp>
      <p:grpSp>
        <p:nvGrpSpPr>
          <p:cNvPr id="35" name="Группа 29"/>
          <p:cNvGrpSpPr/>
          <p:nvPr/>
        </p:nvGrpSpPr>
        <p:grpSpPr>
          <a:xfrm>
            <a:off x="10137076" y="2972175"/>
            <a:ext cx="913651" cy="913651"/>
            <a:chOff x="6031523" y="2539484"/>
            <a:chExt cx="1140417" cy="1140417"/>
          </a:xfrm>
        </p:grpSpPr>
        <p:sp>
          <p:nvSpPr>
            <p:cNvPr id="36" name="Овал 30"/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7" name="Овал 31"/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sz="2000"/>
            </a:p>
          </p:txBody>
        </p:sp>
        <p:sp>
          <p:nvSpPr>
            <p:cNvPr id="38" name="Овал 32"/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sz="2000" dirty="0"/>
                <a:t>5</a:t>
              </a:r>
              <a:endParaRPr lang="ru-RU" sz="2000" dirty="0"/>
            </a:p>
          </p:txBody>
        </p:sp>
      </p:grpSp>
      <p:cxnSp>
        <p:nvCxnSpPr>
          <p:cNvPr id="39" name="Прямая соединительная линия 33"/>
          <p:cNvCxnSpPr>
            <a:stCxn id="23" idx="6"/>
            <a:endCxn id="19" idx="2"/>
          </p:cNvCxnSpPr>
          <p:nvPr/>
        </p:nvCxnSpPr>
        <p:spPr>
          <a:xfrm>
            <a:off x="2065940" y="3429636"/>
            <a:ext cx="133286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4"/>
          <p:cNvCxnSpPr>
            <a:stCxn id="19" idx="6"/>
            <a:endCxn id="28" idx="2"/>
          </p:cNvCxnSpPr>
          <p:nvPr/>
        </p:nvCxnSpPr>
        <p:spPr>
          <a:xfrm>
            <a:off x="4312137" y="3429001"/>
            <a:ext cx="133254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35"/>
          <p:cNvCxnSpPr>
            <a:stCxn id="28" idx="6"/>
            <a:endCxn id="32" idx="2"/>
          </p:cNvCxnSpPr>
          <p:nvPr/>
        </p:nvCxnSpPr>
        <p:spPr>
          <a:xfrm>
            <a:off x="6558334" y="3429001"/>
            <a:ext cx="133254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36"/>
          <p:cNvCxnSpPr>
            <a:stCxn id="32" idx="6"/>
            <a:endCxn id="36" idx="2"/>
          </p:cNvCxnSpPr>
          <p:nvPr/>
        </p:nvCxnSpPr>
        <p:spPr>
          <a:xfrm>
            <a:off x="8804531" y="3429001"/>
            <a:ext cx="133254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37"/>
          <p:cNvCxnSpPr>
            <a:endCxn id="24" idx="0"/>
          </p:cNvCxnSpPr>
          <p:nvPr/>
        </p:nvCxnSpPr>
        <p:spPr>
          <a:xfrm>
            <a:off x="1608479" y="2501624"/>
            <a:ext cx="1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38"/>
          <p:cNvCxnSpPr>
            <a:stCxn id="20" idx="4"/>
          </p:cNvCxnSpPr>
          <p:nvPr/>
        </p:nvCxnSpPr>
        <p:spPr>
          <a:xfrm>
            <a:off x="3855312" y="3783090"/>
            <a:ext cx="1245" cy="57506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39"/>
          <p:cNvCxnSpPr>
            <a:endCxn id="29" idx="0"/>
          </p:cNvCxnSpPr>
          <p:nvPr/>
        </p:nvCxnSpPr>
        <p:spPr>
          <a:xfrm>
            <a:off x="6096000" y="2501624"/>
            <a:ext cx="5509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0"/>
          <p:cNvCxnSpPr>
            <a:stCxn id="33" idx="4"/>
          </p:cNvCxnSpPr>
          <p:nvPr/>
        </p:nvCxnSpPr>
        <p:spPr>
          <a:xfrm flipH="1">
            <a:off x="8343442" y="3783090"/>
            <a:ext cx="4264" cy="57506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1"/>
          <p:cNvCxnSpPr>
            <a:endCxn id="37" idx="0"/>
          </p:cNvCxnSpPr>
          <p:nvPr/>
        </p:nvCxnSpPr>
        <p:spPr>
          <a:xfrm>
            <a:off x="10593901" y="2501624"/>
            <a:ext cx="1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Текст 7"/>
          <p:cNvSpPr>
            <a:spLocks noGrp="1"/>
          </p:cNvSpPr>
          <p:nvPr/>
        </p:nvSpPr>
        <p:spPr>
          <a:xfrm>
            <a:off x="2592705" y="4358005"/>
            <a:ext cx="2730500" cy="198691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/>
              <a:t>Нормализация данных</a:t>
            </a:r>
            <a:endParaRPr lang="ru-RU"/>
          </a:p>
        </p:txBody>
      </p:sp>
      <p:sp>
        <p:nvSpPr>
          <p:cNvPr id="109" name="Текст 8"/>
          <p:cNvSpPr>
            <a:spLocks noGrp="1"/>
          </p:cNvSpPr>
          <p:nvPr>
            <p:ph type="body" sz="quarter" idx="33"/>
          </p:nvPr>
        </p:nvSpPr>
        <p:spPr>
          <a:xfrm>
            <a:off x="2592705" y="4714240"/>
            <a:ext cx="2526030" cy="1529080"/>
          </a:xfrm>
        </p:spPr>
        <p:txBody>
          <a:bodyPr>
            <a:normAutofit fontScale="80000"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группировка по объекту</a:t>
            </a:r>
            <a:endParaRPr lang="ru-RU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группировка по дате ицидента</a:t>
            </a:r>
            <a:endParaRPr lang="ru-RU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группировка во типам событий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10" name="Текст 7"/>
          <p:cNvSpPr>
            <a:spLocks noGrp="1"/>
          </p:cNvSpPr>
          <p:nvPr/>
        </p:nvSpPr>
        <p:spPr>
          <a:xfrm>
            <a:off x="6979920" y="4358005"/>
            <a:ext cx="2730500" cy="198691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/>
              <a:t>Дообучение модели</a:t>
            </a:r>
            <a:endParaRPr lang="ru-RU"/>
          </a:p>
        </p:txBody>
      </p:sp>
      <p:sp>
        <p:nvSpPr>
          <p:cNvPr id="111" name="Текст 8"/>
          <p:cNvSpPr>
            <a:spLocks noGrp="1"/>
          </p:cNvSpPr>
          <p:nvPr/>
        </p:nvSpPr>
        <p:spPr>
          <a:xfrm>
            <a:off x="7084695" y="4815840"/>
            <a:ext cx="2526030" cy="152908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учет пользовательского опыта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12" name="Текст 7"/>
          <p:cNvSpPr>
            <a:spLocks noGrp="1"/>
          </p:cNvSpPr>
          <p:nvPr/>
        </p:nvSpPr>
        <p:spPr>
          <a:xfrm>
            <a:off x="4748530" y="891540"/>
            <a:ext cx="2730500" cy="160845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/>
              <a:t>Обучение модели</a:t>
            </a:r>
            <a:endParaRPr lang="ru-RU"/>
          </a:p>
        </p:txBody>
      </p:sp>
      <p:sp>
        <p:nvSpPr>
          <p:cNvPr id="113" name="Текст 8"/>
          <p:cNvSpPr>
            <a:spLocks noGrp="1"/>
          </p:cNvSpPr>
          <p:nvPr/>
        </p:nvSpPr>
        <p:spPr>
          <a:xfrm>
            <a:off x="4838065" y="1336040"/>
            <a:ext cx="2526030" cy="111696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контроль качества предсказаний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подбор параметров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14" name="Текст 7"/>
          <p:cNvSpPr>
            <a:spLocks noGrp="1"/>
          </p:cNvSpPr>
          <p:nvPr/>
        </p:nvSpPr>
        <p:spPr>
          <a:xfrm>
            <a:off x="243205" y="1080770"/>
            <a:ext cx="2730500" cy="142049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/>
              <a:t>Анализ данных</a:t>
            </a:r>
            <a:endParaRPr lang="ru-RU"/>
          </a:p>
        </p:txBody>
      </p:sp>
      <p:sp>
        <p:nvSpPr>
          <p:cNvPr id="115" name="Текст 8"/>
          <p:cNvSpPr>
            <a:spLocks noGrp="1"/>
          </p:cNvSpPr>
          <p:nvPr/>
        </p:nvSpPr>
        <p:spPr>
          <a:xfrm>
            <a:off x="345440" y="1433195"/>
            <a:ext cx="2526030" cy="111696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анализ данных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поиск закономерностей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сбор дополнительных данных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16" name="Текст 7"/>
          <p:cNvSpPr>
            <a:spLocks noGrp="1"/>
          </p:cNvSpPr>
          <p:nvPr/>
        </p:nvSpPr>
        <p:spPr>
          <a:xfrm>
            <a:off x="9126220" y="929005"/>
            <a:ext cx="2730500" cy="160845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/>
              <a:t>Обучение модели</a:t>
            </a:r>
            <a:endParaRPr lang="ru-RU"/>
          </a:p>
        </p:txBody>
      </p:sp>
      <p:sp>
        <p:nvSpPr>
          <p:cNvPr id="117" name="Текст 8"/>
          <p:cNvSpPr>
            <a:spLocks noGrp="1"/>
          </p:cNvSpPr>
          <p:nvPr/>
        </p:nvSpPr>
        <p:spPr>
          <a:xfrm>
            <a:off x="9291955" y="1273175"/>
            <a:ext cx="2526030" cy="111696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контроль качества предсказаний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подбор параметров</a:t>
            </a:r>
            <a:endParaRPr lang="ru-RU" sz="13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Алгоритм работы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510" y="281305"/>
            <a:ext cx="2217600" cy="290310"/>
          </a:xfrm>
          <a:prstGeom prst="rect">
            <a:avLst/>
          </a:prstGeom>
        </p:spPr>
      </p:pic>
      <p:sp>
        <p:nvSpPr>
          <p:cNvPr id="112" name="Текст 7"/>
          <p:cNvSpPr>
            <a:spLocks noGrp="1"/>
          </p:cNvSpPr>
          <p:nvPr/>
        </p:nvSpPr>
        <p:spPr>
          <a:xfrm>
            <a:off x="4872355" y="1036320"/>
            <a:ext cx="2893060" cy="188722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/>
              <a:t>Утет регламента</a:t>
            </a:r>
            <a:endParaRPr lang="ru-RU"/>
          </a:p>
        </p:txBody>
      </p:sp>
      <p:sp>
        <p:nvSpPr>
          <p:cNvPr id="113" name="Текст 8"/>
          <p:cNvSpPr>
            <a:spLocks noGrp="1"/>
          </p:cNvSpPr>
          <p:nvPr/>
        </p:nvSpPr>
        <p:spPr>
          <a:xfrm>
            <a:off x="5101590" y="1470025"/>
            <a:ext cx="2526030" cy="153035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адрес дома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наименование проведенной работы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дата проведения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переодичность проведения работы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4" name="Текст 7"/>
          <p:cNvSpPr>
            <a:spLocks noGrp="1"/>
          </p:cNvSpPr>
          <p:nvPr/>
        </p:nvSpPr>
        <p:spPr>
          <a:xfrm>
            <a:off x="4872355" y="4010025"/>
            <a:ext cx="2893060" cy="240347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/>
              <a:t>Утет обращений</a:t>
            </a:r>
            <a:endParaRPr lang="ru-RU"/>
          </a:p>
        </p:txBody>
      </p:sp>
      <p:sp>
        <p:nvSpPr>
          <p:cNvPr id="5" name="Текст 7"/>
          <p:cNvSpPr>
            <a:spLocks noGrp="1"/>
          </p:cNvSpPr>
          <p:nvPr/>
        </p:nvSpPr>
        <p:spPr>
          <a:xfrm>
            <a:off x="1725930" y="1036320"/>
            <a:ext cx="2893060" cy="208851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/>
              <a:t>Сопоставление работ</a:t>
            </a:r>
            <a:endParaRPr lang="ru-RU"/>
          </a:p>
        </p:txBody>
      </p:sp>
      <p:sp>
        <p:nvSpPr>
          <p:cNvPr id="7" name="Текст 8"/>
          <p:cNvSpPr>
            <a:spLocks noGrp="1"/>
          </p:cNvSpPr>
          <p:nvPr/>
        </p:nvSpPr>
        <p:spPr>
          <a:xfrm>
            <a:off x="1818005" y="1402715"/>
            <a:ext cx="2800350" cy="159766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buFont typeface="Arial" panose="020B0604020202020204" pitchFamily="34" charset="0"/>
            </a:pPr>
            <a:r>
              <a:rPr lang="ru-RU" sz="1300">
                <a:solidFill>
                  <a:schemeClr val="bg1"/>
                </a:solidFill>
              </a:rPr>
              <a:t>разметка данных (приведение в соответствие наименование предыдущих проведенных работ и наименование работ в регламенте)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553585" y="1855470"/>
            <a:ext cx="364490" cy="450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Текст 7"/>
          <p:cNvSpPr>
            <a:spLocks noGrp="1"/>
          </p:cNvSpPr>
          <p:nvPr/>
        </p:nvSpPr>
        <p:spPr>
          <a:xfrm>
            <a:off x="1751965" y="4010025"/>
            <a:ext cx="2893060" cy="215519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/>
              <a:t>Сопоставление обращений и работ</a:t>
            </a:r>
            <a:endParaRPr lang="ru-RU"/>
          </a:p>
          <a:p>
            <a:pPr marL="0" indent="0" algn="ctr">
              <a:buNone/>
            </a:pPr>
            <a:endParaRPr lang="en-US" altLang="ru-RU"/>
          </a:p>
        </p:txBody>
      </p:sp>
      <p:sp>
        <p:nvSpPr>
          <p:cNvPr id="10" name="Текст 8"/>
          <p:cNvSpPr>
            <a:spLocks noGrp="1"/>
          </p:cNvSpPr>
          <p:nvPr/>
        </p:nvSpPr>
        <p:spPr>
          <a:xfrm>
            <a:off x="1910715" y="4663440"/>
            <a:ext cx="2708275" cy="157734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buFont typeface="Arial" panose="020B0604020202020204" pitchFamily="34" charset="0"/>
            </a:pPr>
            <a:r>
              <a:rPr lang="ru-RU" sz="1200">
                <a:solidFill>
                  <a:schemeClr val="bg1"/>
                </a:solidFill>
              </a:rPr>
              <a:t>разметка данных (приведение в соответствие наименования обращения и какие работы должны быть проведены из справочника типовых работ)</a:t>
            </a:r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11" name="Текст 7"/>
          <p:cNvSpPr>
            <a:spLocks noGrp="1"/>
          </p:cNvSpPr>
          <p:nvPr/>
        </p:nvSpPr>
        <p:spPr>
          <a:xfrm>
            <a:off x="7941310" y="1036320"/>
            <a:ext cx="2517140" cy="188722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/>
              <a:t>План работ</a:t>
            </a:r>
            <a:endParaRPr lang="ru-RU"/>
          </a:p>
        </p:txBody>
      </p:sp>
      <p:sp>
        <p:nvSpPr>
          <p:cNvPr id="12" name="Текст 8"/>
          <p:cNvSpPr>
            <a:spLocks noGrp="1"/>
          </p:cNvSpPr>
          <p:nvPr/>
        </p:nvSpPr>
        <p:spPr>
          <a:xfrm>
            <a:off x="8171180" y="1470025"/>
            <a:ext cx="2526030" cy="153035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адрес дома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наименование  работы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очередная дата проведения работ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640320" y="1854835"/>
            <a:ext cx="364490" cy="450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549140" y="4986020"/>
            <a:ext cx="364490" cy="450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Текст 8"/>
          <p:cNvSpPr>
            <a:spLocks noGrp="1"/>
          </p:cNvSpPr>
          <p:nvPr/>
        </p:nvSpPr>
        <p:spPr>
          <a:xfrm>
            <a:off x="5101590" y="4472940"/>
            <a:ext cx="2615565" cy="203644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ru-RU" sz="1200">
                <a:solidFill>
                  <a:schemeClr val="bg1"/>
                </a:solidFill>
              </a:rPr>
              <a:t>адрес дома</a:t>
            </a:r>
            <a:endParaRPr lang="ru-RU" sz="1200">
              <a:solidFill>
                <a:schemeClr val="bg1"/>
              </a:solidFill>
            </a:endParaRPr>
          </a:p>
          <a:p>
            <a:pPr marL="285750" indent="-285750" algn="l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ru-RU" sz="1200">
                <a:solidFill>
                  <a:schemeClr val="bg1"/>
                </a:solidFill>
              </a:rPr>
              <a:t>наименование обращения</a:t>
            </a:r>
            <a:endParaRPr lang="ru-RU" sz="1200">
              <a:solidFill>
                <a:schemeClr val="bg1"/>
              </a:solidFill>
            </a:endParaRPr>
          </a:p>
          <a:p>
            <a:pPr marL="285750" indent="-285750" algn="l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ru-RU" sz="1200">
                <a:solidFill>
                  <a:schemeClr val="bg1"/>
                </a:solidFill>
              </a:rPr>
              <a:t>дата обращения</a:t>
            </a:r>
            <a:endParaRPr lang="ru-RU" sz="1200">
              <a:solidFill>
                <a:schemeClr val="bg1"/>
              </a:solidFill>
            </a:endParaRPr>
          </a:p>
          <a:p>
            <a:pPr marL="285750" indent="-285750" algn="l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ru-RU" sz="1200">
                <a:solidFill>
                  <a:schemeClr val="bg1"/>
                </a:solidFill>
              </a:rPr>
              <a:t>группировка по адресу дома, наименованию обращения, дате</a:t>
            </a:r>
            <a:endParaRPr lang="ru-RU" sz="1200">
              <a:solidFill>
                <a:schemeClr val="bg1"/>
              </a:solidFill>
            </a:endParaRPr>
          </a:p>
          <a:p>
            <a:pPr marL="285750" indent="-285750" algn="l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ru-RU" sz="1200">
                <a:solidFill>
                  <a:schemeClr val="bg1"/>
                </a:solidFill>
              </a:rPr>
              <a:t>подсчет количества обращений</a:t>
            </a:r>
            <a:endParaRPr lang="ru-RU" sz="1200">
              <a:solidFill>
                <a:schemeClr val="bg1"/>
              </a:solidFill>
            </a:endParaRPr>
          </a:p>
          <a:p>
            <a:pPr marL="285750" indent="-285750" algn="l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ru-RU" sz="1200">
                <a:solidFill>
                  <a:schemeClr val="bg1"/>
                </a:solidFill>
              </a:rPr>
              <a:t>расчет среднего срока проведения предыдущих оналогичных работ</a:t>
            </a:r>
            <a:endParaRPr lang="ru-RU" sz="12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900">
              <a:solidFill>
                <a:schemeClr val="bg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/>
        </p:nvSpPr>
        <p:spPr>
          <a:xfrm>
            <a:off x="7992745" y="4010025"/>
            <a:ext cx="2517140" cy="1887220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/>
              <a:t>План работ</a:t>
            </a:r>
            <a:endParaRPr lang="ru-RU"/>
          </a:p>
        </p:txBody>
      </p:sp>
      <p:sp>
        <p:nvSpPr>
          <p:cNvPr id="17" name="Текст 8"/>
          <p:cNvSpPr>
            <a:spLocks noGrp="1"/>
          </p:cNvSpPr>
          <p:nvPr/>
        </p:nvSpPr>
        <p:spPr>
          <a:xfrm>
            <a:off x="8173720" y="4472940"/>
            <a:ext cx="2526030" cy="1530350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адрес дома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наименование работы</a:t>
            </a:r>
            <a:endParaRPr lang="ru-RU" sz="13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300">
                <a:solidFill>
                  <a:schemeClr val="bg1"/>
                </a:solidFill>
              </a:rPr>
              <a:t>дата проведения работ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7716520" y="5012690"/>
            <a:ext cx="364490" cy="450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Текст 7"/>
          <p:cNvSpPr>
            <a:spLocks noGrp="1"/>
          </p:cNvSpPr>
          <p:nvPr/>
        </p:nvSpPr>
        <p:spPr>
          <a:xfrm>
            <a:off x="93345" y="2760980"/>
            <a:ext cx="1517650" cy="159067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40000"/>
              </a:lnSpc>
              <a:buNone/>
            </a:pPr>
            <a:r>
              <a:rPr lang="ru-RU"/>
              <a:t>Данные</a:t>
            </a:r>
            <a:endParaRPr lang="ru-RU"/>
          </a:p>
          <a:p>
            <a:pPr marL="0" indent="0" algn="ctr">
              <a:buNone/>
            </a:pPr>
            <a:endParaRPr lang="en-US" altLang="ru-RU"/>
          </a:p>
        </p:txBody>
      </p:sp>
      <p:sp>
        <p:nvSpPr>
          <p:cNvPr id="50" name="Right Arrow 49"/>
          <p:cNvSpPr/>
          <p:nvPr/>
        </p:nvSpPr>
        <p:spPr>
          <a:xfrm rot="19500000">
            <a:off x="1018540" y="1976120"/>
            <a:ext cx="421005" cy="450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740000">
            <a:off x="1014730" y="4460240"/>
            <a:ext cx="427355" cy="450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Текст 7"/>
          <p:cNvSpPr>
            <a:spLocks noGrp="1"/>
          </p:cNvSpPr>
          <p:nvPr/>
        </p:nvSpPr>
        <p:spPr>
          <a:xfrm>
            <a:off x="10391775" y="2633980"/>
            <a:ext cx="1635760" cy="1590675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780" indent="-144780" algn="l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40000"/>
              </a:lnSpc>
              <a:buNone/>
            </a:pPr>
            <a:r>
              <a:rPr lang="ru-RU"/>
              <a:t>План работ</a:t>
            </a:r>
            <a:endParaRPr lang="ru-RU"/>
          </a:p>
          <a:p>
            <a:pPr marL="0" indent="0" algn="ctr">
              <a:buNone/>
            </a:pPr>
            <a:endParaRPr lang="en-US" altLang="ru-RU"/>
          </a:p>
        </p:txBody>
      </p:sp>
      <p:sp>
        <p:nvSpPr>
          <p:cNvPr id="53" name="Текст 8"/>
          <p:cNvSpPr>
            <a:spLocks noGrp="1"/>
          </p:cNvSpPr>
          <p:nvPr/>
        </p:nvSpPr>
        <p:spPr>
          <a:xfrm>
            <a:off x="10610850" y="3427730"/>
            <a:ext cx="1315085" cy="612775"/>
          </a:xfrm>
          <a:prstGeom prst="roundRect">
            <a:avLst>
              <a:gd name="adj" fmla="val 10167"/>
            </a:avLst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578485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34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7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26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9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385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905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31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87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43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990" indent="-144780" algn="l" defTabSz="578485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1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</a:pPr>
            <a:r>
              <a:rPr lang="ru-RU" sz="1300">
                <a:solidFill>
                  <a:schemeClr val="bg1"/>
                </a:solidFill>
              </a:rPr>
              <a:t>стекинг моделей</a:t>
            </a:r>
            <a:endParaRPr lang="ru-RU" sz="1300">
              <a:solidFill>
                <a:schemeClr val="bg1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 rot="2700000">
            <a:off x="10488930" y="2065020"/>
            <a:ext cx="421005" cy="450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19200000">
            <a:off x="10552430" y="4241800"/>
            <a:ext cx="427355" cy="450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6"/>
          <p:cNvGrpSpPr/>
          <p:nvPr/>
        </p:nvGrpSpPr>
        <p:grpSpPr>
          <a:xfrm>
            <a:off x="3513450" y="1139072"/>
            <a:ext cx="5144081" cy="2961181"/>
            <a:chOff x="5898415" y="1976415"/>
            <a:chExt cx="5654530" cy="3255020"/>
          </a:xfrm>
        </p:grpSpPr>
        <p:sp>
          <p:nvSpPr>
            <p:cNvPr id="9" name="Freeform 47"/>
            <p:cNvSpPr/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0" name="Freeform 48"/>
            <p:cNvSpPr/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1" name="Freeform 45"/>
            <p:cNvSpPr/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3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4" name="Freeform 51"/>
            <p:cNvSpPr/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15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6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7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8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9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0" name="Freeform 58"/>
            <p:cNvSpPr/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oboto Light"/>
              </a:endParaRP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Порядок работы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sp>
        <p:nvSpPr>
          <p:cNvPr id="22" name="AutoShape 1"/>
          <p:cNvSpPr>
            <a:spLocks noChangeAspect="1"/>
          </p:cNvSpPr>
          <p:nvPr/>
        </p:nvSpPr>
        <p:spPr bwMode="auto">
          <a:xfrm>
            <a:off x="4180205" y="1348105"/>
            <a:ext cx="3865880" cy="2557780"/>
          </a:xfrm>
          <a:prstGeom prst="roundRect">
            <a:avLst>
              <a:gd name="adj" fmla="val 1292"/>
            </a:avLst>
          </a:prstGeom>
          <a:solidFill>
            <a:schemeClr val="accent6">
              <a:lumMod val="50000"/>
              <a:alpha val="50000"/>
            </a:schemeClr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p>
            <a:endParaRPr lang="id-ID" dirty="0">
              <a:latin typeface="Lato Light"/>
            </a:endParaRPr>
          </a:p>
        </p:txBody>
      </p:sp>
      <p:sp>
        <p:nvSpPr>
          <p:cNvPr id="23" name="Rectangle 92"/>
          <p:cNvSpPr/>
          <p:nvPr/>
        </p:nvSpPr>
        <p:spPr bwMode="auto">
          <a:xfrm>
            <a:off x="4240668" y="1385416"/>
            <a:ext cx="3205451" cy="126873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B3B3B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endParaRPr lang="id-ID" dirty="0">
              <a:latin typeface="Lato Light"/>
            </a:endParaRPr>
          </a:p>
        </p:txBody>
      </p:sp>
      <p:sp>
        <p:nvSpPr>
          <p:cNvPr id="24" name="TextBox 9"/>
          <p:cNvSpPr txBox="1"/>
          <p:nvPr/>
        </p:nvSpPr>
        <p:spPr>
          <a:xfrm>
            <a:off x="4240796" y="1320231"/>
            <a:ext cx="21310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id-ID" sz="1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https://incedent.streamlit.app</a:t>
            </a:r>
            <a:endParaRPr lang="id-ID" sz="1000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39" name="Oval 5"/>
          <p:cNvSpPr/>
          <p:nvPr/>
        </p:nvSpPr>
        <p:spPr bwMode="auto">
          <a:xfrm>
            <a:off x="4179947" y="1221757"/>
            <a:ext cx="60221" cy="60265"/>
          </a:xfrm>
          <a:prstGeom prst="ellipse">
            <a:avLst/>
          </a:prstGeom>
          <a:solidFill>
            <a:schemeClr val="accent3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endParaRPr lang="id-ID" dirty="0">
              <a:latin typeface="Lato Light"/>
            </a:endParaRPr>
          </a:p>
        </p:txBody>
      </p:sp>
      <p:sp>
        <p:nvSpPr>
          <p:cNvPr id="25" name="Oval 5"/>
          <p:cNvSpPr/>
          <p:nvPr/>
        </p:nvSpPr>
        <p:spPr bwMode="auto">
          <a:xfrm>
            <a:off x="4379589" y="1221757"/>
            <a:ext cx="60221" cy="60265"/>
          </a:xfrm>
          <a:prstGeom prst="ellipse">
            <a:avLst/>
          </a:prstGeom>
          <a:solidFill>
            <a:schemeClr val="accent3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endParaRPr lang="id-ID" dirty="0">
              <a:latin typeface="Lato Light"/>
            </a:endParaRPr>
          </a:p>
        </p:txBody>
      </p:sp>
      <p:sp>
        <p:nvSpPr>
          <p:cNvPr id="26" name="Oval 6"/>
          <p:cNvSpPr/>
          <p:nvPr/>
        </p:nvSpPr>
        <p:spPr bwMode="auto">
          <a:xfrm>
            <a:off x="4483819" y="1221757"/>
            <a:ext cx="60221" cy="60265"/>
          </a:xfrm>
          <a:prstGeom prst="ellipse">
            <a:avLst/>
          </a:prstGeom>
          <a:solidFill>
            <a:schemeClr val="accent5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endParaRPr lang="id-ID" dirty="0">
              <a:latin typeface="Lato Light"/>
            </a:endParaRPr>
          </a:p>
        </p:txBody>
      </p:sp>
      <p:sp>
        <p:nvSpPr>
          <p:cNvPr id="30" name="Freeform 18"/>
          <p:cNvSpPr/>
          <p:nvPr/>
        </p:nvSpPr>
        <p:spPr bwMode="auto">
          <a:xfrm>
            <a:off x="7901305" y="1282065"/>
            <a:ext cx="137795" cy="128270"/>
          </a:xfrm>
          <a:custGeom>
            <a:avLst/>
            <a:gdLst>
              <a:gd name="T0" fmla="*/ 168 w 192"/>
              <a:gd name="T1" fmla="*/ 0 h 193"/>
              <a:gd name="T2" fmla="*/ 24 w 192"/>
              <a:gd name="T3" fmla="*/ 0 h 193"/>
              <a:gd name="T4" fmla="*/ 0 w 192"/>
              <a:gd name="T5" fmla="*/ 25 h 193"/>
              <a:gd name="T6" fmla="*/ 0 w 192"/>
              <a:gd name="T7" fmla="*/ 169 h 193"/>
              <a:gd name="T8" fmla="*/ 24 w 192"/>
              <a:gd name="T9" fmla="*/ 193 h 193"/>
              <a:gd name="T10" fmla="*/ 168 w 192"/>
              <a:gd name="T11" fmla="*/ 193 h 193"/>
              <a:gd name="T12" fmla="*/ 192 w 192"/>
              <a:gd name="T13" fmla="*/ 169 h 193"/>
              <a:gd name="T14" fmla="*/ 192 w 192"/>
              <a:gd name="T15" fmla="*/ 25 h 193"/>
              <a:gd name="T16" fmla="*/ 168 w 192"/>
              <a:gd name="T17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2" h="193">
                <a:moveTo>
                  <a:pt x="168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5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82"/>
                  <a:pt x="11" y="193"/>
                  <a:pt x="24" y="193"/>
                </a:cubicBezTo>
                <a:cubicBezTo>
                  <a:pt x="168" y="193"/>
                  <a:pt x="168" y="193"/>
                  <a:pt x="168" y="193"/>
                </a:cubicBezTo>
                <a:cubicBezTo>
                  <a:pt x="181" y="193"/>
                  <a:pt x="192" y="182"/>
                  <a:pt x="192" y="169"/>
                </a:cubicBezTo>
                <a:cubicBezTo>
                  <a:pt x="192" y="25"/>
                  <a:pt x="192" y="25"/>
                  <a:pt x="192" y="25"/>
                </a:cubicBezTo>
                <a:cubicBezTo>
                  <a:pt x="192" y="11"/>
                  <a:pt x="181" y="0"/>
                  <a:pt x="16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>
              <a:latin typeface="Lato Light"/>
            </a:endParaRPr>
          </a:p>
        </p:txBody>
      </p:sp>
      <p:sp>
        <p:nvSpPr>
          <p:cNvPr id="31" name="Freeform 25"/>
          <p:cNvSpPr/>
          <p:nvPr/>
        </p:nvSpPr>
        <p:spPr bwMode="auto">
          <a:xfrm rot="5400000">
            <a:off x="7891145" y="1447800"/>
            <a:ext cx="151765" cy="132715"/>
          </a:xfrm>
          <a:custGeom>
            <a:avLst/>
            <a:gdLst>
              <a:gd name="T0" fmla="*/ 504 w 896"/>
              <a:gd name="T1" fmla="*/ 0 h 784"/>
              <a:gd name="T2" fmla="*/ 116 w 896"/>
              <a:gd name="T3" fmla="*/ 336 h 784"/>
              <a:gd name="T4" fmla="*/ 0 w 896"/>
              <a:gd name="T5" fmla="*/ 336 h 784"/>
              <a:gd name="T6" fmla="*/ 168 w 896"/>
              <a:gd name="T7" fmla="*/ 560 h 784"/>
              <a:gd name="T8" fmla="*/ 336 w 896"/>
              <a:gd name="T9" fmla="*/ 336 h 784"/>
              <a:gd name="T10" fmla="*/ 230 w 896"/>
              <a:gd name="T11" fmla="*/ 336 h 784"/>
              <a:gd name="T12" fmla="*/ 504 w 896"/>
              <a:gd name="T13" fmla="*/ 112 h 784"/>
              <a:gd name="T14" fmla="*/ 784 w 896"/>
              <a:gd name="T15" fmla="*/ 392 h 784"/>
              <a:gd name="T16" fmla="*/ 504 w 896"/>
              <a:gd name="T17" fmla="*/ 672 h 784"/>
              <a:gd name="T18" fmla="*/ 504 w 896"/>
              <a:gd name="T19" fmla="*/ 784 h 784"/>
              <a:gd name="T20" fmla="*/ 896 w 896"/>
              <a:gd name="T21" fmla="*/ 392 h 784"/>
              <a:gd name="T22" fmla="*/ 504 w 896"/>
              <a:gd name="T23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96" h="784">
                <a:moveTo>
                  <a:pt x="504" y="0"/>
                </a:moveTo>
                <a:cubicBezTo>
                  <a:pt x="307" y="0"/>
                  <a:pt x="144" y="146"/>
                  <a:pt x="116" y="336"/>
                </a:cubicBezTo>
                <a:cubicBezTo>
                  <a:pt x="0" y="336"/>
                  <a:pt x="0" y="336"/>
                  <a:pt x="0" y="336"/>
                </a:cubicBezTo>
                <a:cubicBezTo>
                  <a:pt x="168" y="560"/>
                  <a:pt x="168" y="560"/>
                  <a:pt x="168" y="560"/>
                </a:cubicBezTo>
                <a:cubicBezTo>
                  <a:pt x="336" y="336"/>
                  <a:pt x="336" y="336"/>
                  <a:pt x="336" y="336"/>
                </a:cubicBezTo>
                <a:cubicBezTo>
                  <a:pt x="230" y="336"/>
                  <a:pt x="230" y="336"/>
                  <a:pt x="230" y="336"/>
                </a:cubicBezTo>
                <a:cubicBezTo>
                  <a:pt x="256" y="208"/>
                  <a:pt x="369" y="112"/>
                  <a:pt x="504" y="112"/>
                </a:cubicBezTo>
                <a:cubicBezTo>
                  <a:pt x="658" y="112"/>
                  <a:pt x="784" y="238"/>
                  <a:pt x="784" y="392"/>
                </a:cubicBezTo>
                <a:cubicBezTo>
                  <a:pt x="784" y="546"/>
                  <a:pt x="658" y="672"/>
                  <a:pt x="504" y="672"/>
                </a:cubicBezTo>
                <a:cubicBezTo>
                  <a:pt x="504" y="784"/>
                  <a:pt x="504" y="784"/>
                  <a:pt x="504" y="784"/>
                </a:cubicBezTo>
                <a:cubicBezTo>
                  <a:pt x="721" y="784"/>
                  <a:pt x="896" y="609"/>
                  <a:pt x="896" y="392"/>
                </a:cubicBezTo>
                <a:cubicBezTo>
                  <a:pt x="896" y="175"/>
                  <a:pt x="721" y="0"/>
                  <a:pt x="50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 dirty="0">
              <a:latin typeface="Lato Light"/>
            </a:endParaRPr>
          </a:p>
        </p:txBody>
      </p:sp>
      <p:sp>
        <p:nvSpPr>
          <p:cNvPr id="32" name="Oval 5"/>
          <p:cNvSpPr/>
          <p:nvPr/>
        </p:nvSpPr>
        <p:spPr bwMode="auto">
          <a:xfrm>
            <a:off x="4275197" y="1221757"/>
            <a:ext cx="60221" cy="60265"/>
          </a:xfrm>
          <a:prstGeom prst="ellipse">
            <a:avLst/>
          </a:prstGeom>
          <a:solidFill>
            <a:schemeClr val="accent3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endParaRPr lang="id-ID" dirty="0">
              <a:latin typeface="Lato Light"/>
            </a:endParaRPr>
          </a:p>
        </p:txBody>
      </p:sp>
      <p:pic>
        <p:nvPicPr>
          <p:cNvPr id="2" name="Рисунок 24"/>
          <p:cNvPicPr>
            <a:picLocks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080" y="238760"/>
            <a:ext cx="1363345" cy="178435"/>
          </a:xfrm>
          <a:prstGeom prst="rect">
            <a:avLst/>
          </a:prstGeom>
        </p:spPr>
      </p:pic>
      <p:sp>
        <p:nvSpPr>
          <p:cNvPr id="33" name="Прямоугольник 11"/>
          <p:cNvSpPr/>
          <p:nvPr/>
        </p:nvSpPr>
        <p:spPr>
          <a:xfrm>
            <a:off x="433070" y="1226820"/>
            <a:ext cx="2997835" cy="19431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sz="1865" dirty="0">
                <a:solidFill>
                  <a:srgbClr val="73F9CF"/>
                </a:solidFill>
                <a:latin typeface="Montserrat" panose="00000500000000000000" pitchFamily="50" charset="-52"/>
              </a:rPr>
              <a:t>Выбор параметров моделирования</a:t>
            </a:r>
            <a:endParaRPr lang="ru-RU" sz="1865" dirty="0">
              <a:solidFill>
                <a:srgbClr val="73F9CF"/>
              </a:solidFill>
              <a:latin typeface="Montserrat" panose="00000500000000000000" pitchFamily="50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данные из БД</a:t>
            </a:r>
            <a:endParaRPr lang="ru-RU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загрука данных через </a:t>
            </a:r>
            <a:r>
              <a:rPr lang="en-US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API</a:t>
            </a:r>
            <a:endParaRPr lang="en-US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en-US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загрузка локальных файлов</a:t>
            </a:r>
            <a:endParaRPr lang="ru-RU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34" name="Прямоугольник 11"/>
          <p:cNvSpPr/>
          <p:nvPr/>
        </p:nvSpPr>
        <p:spPr>
          <a:xfrm>
            <a:off x="318135" y="4310380"/>
            <a:ext cx="2997835" cy="19431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20204" pitchFamily="34" charset="0"/>
              <a:buNone/>
            </a:pPr>
            <a:r>
              <a:rPr lang="ru-RU" sz="1865" dirty="0">
                <a:solidFill>
                  <a:srgbClr val="73F9CF"/>
                </a:solidFill>
                <a:latin typeface="Montserrat" panose="00000500000000000000" pitchFamily="50" charset="-52"/>
              </a:rPr>
              <a:t>Моделирование плана работ</a:t>
            </a:r>
            <a:endParaRPr lang="ru-RU" sz="1865" dirty="0">
              <a:solidFill>
                <a:srgbClr val="73F9CF"/>
              </a:solidFill>
              <a:latin typeface="Montserrat" panose="00000500000000000000" pitchFamily="50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работа алгоритма (модели)</a:t>
            </a:r>
            <a:endParaRPr lang="ru-RU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35" name="Прямоугольник 11"/>
          <p:cNvSpPr/>
          <p:nvPr/>
        </p:nvSpPr>
        <p:spPr>
          <a:xfrm>
            <a:off x="4614545" y="4310380"/>
            <a:ext cx="2997835" cy="19431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20204" pitchFamily="34" charset="0"/>
              <a:buNone/>
            </a:pPr>
            <a:r>
              <a:rPr lang="ru-RU" sz="1865" dirty="0">
                <a:solidFill>
                  <a:srgbClr val="73F9CF"/>
                </a:solidFill>
                <a:latin typeface="Montserrat" panose="00000500000000000000" pitchFamily="50" charset="-52"/>
              </a:rPr>
              <a:t>Анализ полученных результатов</a:t>
            </a:r>
            <a:endParaRPr lang="ru-RU" sz="1865" dirty="0">
              <a:solidFill>
                <a:srgbClr val="73F9CF"/>
              </a:solidFill>
              <a:latin typeface="Montserrat" panose="00000500000000000000" pitchFamily="50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корректировка плана (при необходимости)</a:t>
            </a:r>
            <a:endParaRPr lang="ru-RU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выгрузка плана в файл</a:t>
            </a:r>
            <a:endParaRPr lang="ru-RU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36" name="Прямоугольник 11"/>
          <p:cNvSpPr/>
          <p:nvPr/>
        </p:nvSpPr>
        <p:spPr>
          <a:xfrm>
            <a:off x="8657590" y="1229995"/>
            <a:ext cx="2997835" cy="19431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20204" pitchFamily="34" charset="0"/>
              <a:buNone/>
            </a:pPr>
            <a:r>
              <a:rPr lang="ru-RU" sz="1865" dirty="0">
                <a:solidFill>
                  <a:srgbClr val="73F9CF"/>
                </a:solidFill>
                <a:latin typeface="Montserrat" panose="00000500000000000000" pitchFamily="50" charset="-52"/>
              </a:rPr>
              <a:t>Учет пользовательского опыта</a:t>
            </a:r>
            <a:endParaRPr lang="ru-RU" sz="1865" dirty="0">
              <a:solidFill>
                <a:srgbClr val="73F9CF"/>
              </a:solidFill>
              <a:latin typeface="Montserrat" panose="00000500000000000000" pitchFamily="50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дообучение алгоритма (модели)</a:t>
            </a:r>
            <a:endParaRPr lang="ru-RU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37" name="Прямоугольник 11"/>
          <p:cNvSpPr/>
          <p:nvPr/>
        </p:nvSpPr>
        <p:spPr>
          <a:xfrm>
            <a:off x="8733790" y="4310380"/>
            <a:ext cx="2997835" cy="19431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20204" pitchFamily="34" charset="0"/>
              <a:buNone/>
            </a:pPr>
            <a:r>
              <a:rPr lang="ru-RU" sz="1865" dirty="0">
                <a:solidFill>
                  <a:srgbClr val="73F9CF"/>
                </a:solidFill>
                <a:latin typeface="Montserrat" panose="00000500000000000000" pitchFamily="50" charset="-52"/>
              </a:rPr>
              <a:t>Масштабирование решения</a:t>
            </a:r>
            <a:endParaRPr lang="ru-RU" sz="1865" dirty="0">
              <a:solidFill>
                <a:srgbClr val="73F9CF"/>
              </a:solidFill>
              <a:latin typeface="Montserrat" panose="00000500000000000000" pitchFamily="50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дополнительные данные</a:t>
            </a:r>
            <a:endParaRPr lang="ru-RU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внедрение в регионах</a:t>
            </a:r>
            <a:endParaRPr lang="ru-RU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87620" y="1629410"/>
            <a:ext cx="2050415" cy="2087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ТОП-10 работ по домам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242570"/>
            <a:ext cx="1363345" cy="178435"/>
          </a:xfrm>
          <a:prstGeom prst="rect">
            <a:avLst/>
          </a:prstGeom>
        </p:spPr>
      </p:pic>
      <p:pic>
        <p:nvPicPr>
          <p:cNvPr id="7" name="Picture Placeholder 6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994535" y="1025525"/>
            <a:ext cx="7249160" cy="56330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0</TotalTime>
  <Words>4105</Words>
  <Application>WPS Presentation</Application>
  <PresentationFormat>Широкоэкранный</PresentationFormat>
  <Paragraphs>340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SimSun</vt:lpstr>
      <vt:lpstr>Wingdings</vt:lpstr>
      <vt:lpstr>Amatic SC</vt:lpstr>
      <vt:lpstr>Segoe Print</vt:lpstr>
      <vt:lpstr>Courier New</vt:lpstr>
      <vt:lpstr>Microsoft YaHei</vt:lpstr>
      <vt:lpstr>仿宋_GB2312</vt:lpstr>
      <vt:lpstr>Arial Unicode MS</vt:lpstr>
      <vt:lpstr>Roboto Light</vt:lpstr>
      <vt:lpstr>Lato Light</vt:lpstr>
      <vt:lpstr>Poppins Light</vt:lpstr>
      <vt:lpstr>Montserrat</vt:lpstr>
      <vt:lpstr>Calibri</vt:lpstr>
      <vt:lpstr>Для Академия инноваторов 16_9</vt:lpstr>
      <vt:lpstr>1_Для Академия инноваторов 16_9</vt:lpstr>
      <vt:lpstr>Extreme DS</vt:lpstr>
      <vt:lpstr>КОМАНДА «EXTREME DS»</vt:lpstr>
      <vt:lpstr>Решение задачи</vt:lpstr>
      <vt:lpstr>Задача</vt:lpstr>
      <vt:lpstr>Техническая реализация</vt:lpstr>
      <vt:lpstr>Моделирование прогнозов</vt:lpstr>
      <vt:lpstr>Алгоритм работы</vt:lpstr>
      <vt:lpstr>Порядок работы</vt:lpstr>
      <vt:lpstr>ТОП-10 работ по домам</vt:lpstr>
      <vt:lpstr>Предсказание для ул. Новокосинская, дом 51 корпус 2</vt:lpstr>
      <vt:lpstr>Масштабирование решения</vt:lpstr>
      <vt:lpstr>Сопроводительная документация</vt:lpstr>
      <vt:lpstr>Источники данных</vt:lpstr>
      <vt:lpstr>Демонстрация работы сервиса</vt:lpstr>
      <vt:lpstr>Extreme 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rus_k</cp:lastModifiedBy>
  <cp:revision>65</cp:revision>
  <dcterms:created xsi:type="dcterms:W3CDTF">2023-05-15T07:36:00Z</dcterms:created>
  <dcterms:modified xsi:type="dcterms:W3CDTF">2023-06-11T14:29:17Z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422004E2A5434C2093EAC95C643DBE6E</vt:lpwstr>
  </property>
  <property fmtid="{D5CDD505-2E9C-101B-9397-08002B2CF9AE}" pid="3" name="KSOProductBuildVer">
    <vt:lpwstr>1033-11.2.0.11219</vt:lpwstr>
  </property>
</Properties>
</file>